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9" r:id="rId2"/>
    <p:sldId id="338" r:id="rId3"/>
    <p:sldId id="314" r:id="rId4"/>
    <p:sldId id="316" r:id="rId5"/>
    <p:sldId id="413" r:id="rId6"/>
    <p:sldId id="317" r:id="rId7"/>
    <p:sldId id="322" r:id="rId8"/>
    <p:sldId id="311" r:id="rId9"/>
    <p:sldId id="510" r:id="rId10"/>
    <p:sldId id="512" r:id="rId11"/>
    <p:sldId id="511" r:id="rId12"/>
    <p:sldId id="508" r:id="rId13"/>
    <p:sldId id="509" r:id="rId14"/>
    <p:sldId id="403" r:id="rId15"/>
    <p:sldId id="404" r:id="rId16"/>
    <p:sldId id="501" r:id="rId17"/>
    <p:sldId id="415" r:id="rId18"/>
    <p:sldId id="406" r:id="rId19"/>
    <p:sldId id="504" r:id="rId20"/>
    <p:sldId id="503" r:id="rId21"/>
    <p:sldId id="514" r:id="rId22"/>
    <p:sldId id="506" r:id="rId23"/>
    <p:sldId id="507" r:id="rId24"/>
    <p:sldId id="513" r:id="rId25"/>
  </p:sldIdLst>
  <p:sldSz cx="9144000" cy="6858000" type="screen4x3"/>
  <p:notesSz cx="6735763" cy="986948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800000"/>
    <a:srgbClr val="FFCC66"/>
    <a:srgbClr val="FFFF99"/>
    <a:srgbClr val="CCFFFF"/>
    <a:srgbClr val="00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9" autoAdjust="0"/>
    <p:restoredTop sz="86336" autoAdjust="0"/>
  </p:normalViewPr>
  <p:slideViewPr>
    <p:cSldViewPr>
      <p:cViewPr varScale="1">
        <p:scale>
          <a:sx n="72" d="100"/>
          <a:sy n="72" d="100"/>
        </p:scale>
        <p:origin x="-1541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547707559184666E-2"/>
          <c:y val="3.3188873552656109E-2"/>
          <c:w val="0.93014140071194928"/>
          <c:h val="0.89192396701684751"/>
        </c:manualLayout>
      </c:layout>
      <c:barChart>
        <c:barDir val="col"/>
        <c:grouping val="clustered"/>
        <c:varyColors val="0"/>
        <c:ser>
          <c:idx val="2"/>
          <c:order val="0"/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1.4974753194974299E-2"/>
                  <c:y val="-1.1957240155990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294060525515577E-2"/>
                  <c:y val="-8.96793011699262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4957921991623833E-2"/>
                  <c:y val="-1.4946550194987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38614661082556E-2"/>
                  <c:y val="-1.1957240155990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302476127190749E-2"/>
                  <c:y val="-5.9786200779951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9966337593299067E-2"/>
                  <c:y val="-8.96793011699265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1613367856056854E-2"/>
                  <c:y val="-1.7935860233985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1630199059407322E-2"/>
                  <c:y val="-8.96793011699265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32940605255155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647030262757789E-2"/>
                  <c:y val="-2.69037903509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'TABLA 7'!$C$2:$L$2</c:f>
              <c:numCache>
                <c:formatCode>General</c:formatCode>
                <c:ptCount val="10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</c:numCache>
            </c:numRef>
          </c:cat>
          <c:val>
            <c:numRef>
              <c:f>'TABLA 7'!$C$6:$L$6</c:f>
              <c:numCache>
                <c:formatCode>General</c:formatCode>
                <c:ptCount val="10"/>
                <c:pt idx="0">
                  <c:v>190</c:v>
                </c:pt>
                <c:pt idx="1">
                  <c:v>270</c:v>
                </c:pt>
                <c:pt idx="2">
                  <c:v>210</c:v>
                </c:pt>
                <c:pt idx="3">
                  <c:v>197</c:v>
                </c:pt>
                <c:pt idx="4">
                  <c:v>150</c:v>
                </c:pt>
                <c:pt idx="5">
                  <c:v>305</c:v>
                </c:pt>
                <c:pt idx="6">
                  <c:v>316</c:v>
                </c:pt>
                <c:pt idx="7">
                  <c:v>255</c:v>
                </c:pt>
                <c:pt idx="8">
                  <c:v>281</c:v>
                </c:pt>
                <c:pt idx="9">
                  <c:v>191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8858496"/>
        <c:axId val="214729088"/>
      </c:barChart>
      <c:catAx>
        <c:axId val="228858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ES"/>
          </a:p>
        </c:txPr>
        <c:crossAx val="214729088"/>
        <c:crosses val="autoZero"/>
        <c:auto val="1"/>
        <c:lblAlgn val="ctr"/>
        <c:lblOffset val="100"/>
        <c:noMultiLvlLbl val="0"/>
      </c:catAx>
      <c:valAx>
        <c:axId val="214729088"/>
        <c:scaling>
          <c:orientation val="minMax"/>
          <c:max val="375"/>
          <c:min val="0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228858496"/>
        <c:crosses val="autoZero"/>
        <c:crossBetween val="between"/>
        <c:majorUnit val="50"/>
        <c:minorUnit val="10"/>
      </c:valAx>
      <c:spPr>
        <a:ln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ES" sz="12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Valoración Riesgo</a:t>
            </a:r>
            <a:r>
              <a:rPr lang="es-ES" sz="1200" b="1" baseline="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Suicidio </a:t>
            </a:r>
          </a:p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ES" sz="1200" b="1" baseline="0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2012-2021</a:t>
            </a:r>
            <a:endParaRPr lang="es-ES" sz="12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528597491208848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6605592681095963E-2"/>
          <c:y val="0.10727410496055992"/>
          <c:w val="0.92246019370688059"/>
          <c:h val="0.77451392328670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BBE0E3">
                <a:lumMod val="75000"/>
              </a:srgbClr>
            </a:solidFill>
            <a:ln w="25400">
              <a:noFill/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0000FF"/>
              </a:solidFill>
              <a:ln w="25400">
                <a:noFill/>
              </a:ln>
            </c:spPr>
          </c:dPt>
          <c:dPt>
            <c:idx val="5"/>
            <c:invertIfNegative val="0"/>
            <c:bubble3D val="0"/>
            <c:spPr>
              <a:solidFill>
                <a:srgbClr val="0000FF"/>
              </a:solidFill>
              <a:ln w="25400">
                <a:noFill/>
              </a:ln>
            </c:spPr>
          </c:dPt>
          <c:dPt>
            <c:idx val="6"/>
            <c:invertIfNegative val="0"/>
            <c:bubble3D val="0"/>
            <c:spPr>
              <a:solidFill>
                <a:srgbClr val="0000FF"/>
              </a:solidFill>
              <a:ln w="25400">
                <a:noFill/>
              </a:ln>
            </c:spPr>
          </c:dPt>
          <c:cat>
            <c:strRef>
              <c:f>'TABLA 10'!$B$4:$B$10</c:f>
              <c:strCache>
                <c:ptCount val="7"/>
                <c:pt idx="0">
                  <c:v>1. Sin Riesgo</c:v>
                </c:pt>
                <c:pt idx="1">
                  <c:v>2. Temor a suicidarse. Idea de minusvalía vital</c:v>
                </c:pt>
                <c:pt idx="2">
                  <c:v>3. Idea de muerte como descanso. Deseo de muerte.</c:v>
                </c:pt>
                <c:pt idx="3">
                  <c:v>4. Amenazas suicidas</c:v>
                </c:pt>
                <c:pt idx="4">
                  <c:v>5. Tentativa suicida</c:v>
                </c:pt>
                <c:pt idx="5">
                  <c:v>6. Intento de suicidio</c:v>
                </c:pt>
                <c:pt idx="6">
                  <c:v>7.Suicidio consumado</c:v>
                </c:pt>
              </c:strCache>
            </c:strRef>
          </c:cat>
          <c:val>
            <c:numRef>
              <c:f>'TABLA 10'!$N$4:$N$10</c:f>
              <c:numCache>
                <c:formatCode>General</c:formatCode>
                <c:ptCount val="7"/>
                <c:pt idx="0">
                  <c:v>1720</c:v>
                </c:pt>
                <c:pt idx="1">
                  <c:v>169</c:v>
                </c:pt>
                <c:pt idx="2">
                  <c:v>96</c:v>
                </c:pt>
                <c:pt idx="3">
                  <c:v>102</c:v>
                </c:pt>
                <c:pt idx="4">
                  <c:v>80</c:v>
                </c:pt>
                <c:pt idx="5">
                  <c:v>28</c:v>
                </c:pt>
                <c:pt idx="6">
                  <c:v>170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9B-48BF-B1E9-E39777D56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28869632"/>
        <c:axId val="228871168"/>
      </c:barChart>
      <c:lineChart>
        <c:grouping val="standard"/>
        <c:varyColors val="0"/>
        <c:ser>
          <c:idx val="1"/>
          <c:order val="1"/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3650250384491545E-2"/>
                  <c:y val="-0.7222804237029218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1930507964871639E-3"/>
                  <c:y val="-0.1124931431229863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3327977862661678E-2"/>
                  <c:y val="-8.302788405454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796658714989536E-3"/>
                  <c:y val="-8.28785950866569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1640670764185379E-2"/>
                  <c:y val="-8.2894218350738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491258719104587E-2"/>
                  <c:y val="-6.59039186618153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9021476341251084E-3"/>
                  <c:y val="-0.112216915134429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09B-48BF-B1E9-E39777D566B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'TABLA 10'!$N$17:$N$23</c:f>
              <c:numCache>
                <c:formatCode>0.0%</c:formatCode>
                <c:ptCount val="7"/>
                <c:pt idx="0">
                  <c:v>0.72727272727272729</c:v>
                </c:pt>
                <c:pt idx="1">
                  <c:v>7.1458773784355167E-2</c:v>
                </c:pt>
                <c:pt idx="2">
                  <c:v>4.0591966173361506E-2</c:v>
                </c:pt>
                <c:pt idx="3">
                  <c:v>4.3128964059196723E-2</c:v>
                </c:pt>
                <c:pt idx="4">
                  <c:v>3.3826638477801284E-2</c:v>
                </c:pt>
                <c:pt idx="5">
                  <c:v>1.1839323467230461E-2</c:v>
                </c:pt>
                <c:pt idx="6">
                  <c:v>7.1881606765327691E-2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609B-48BF-B1E9-E39777D56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8881152"/>
        <c:axId val="228882688"/>
      </c:lineChart>
      <c:catAx>
        <c:axId val="22886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228871168"/>
        <c:crosses val="autoZero"/>
        <c:auto val="1"/>
        <c:lblAlgn val="ctr"/>
        <c:lblOffset val="100"/>
        <c:noMultiLvlLbl val="0"/>
      </c:catAx>
      <c:valAx>
        <c:axId val="228871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8869632"/>
        <c:crosses val="autoZero"/>
        <c:crossBetween val="between"/>
      </c:valAx>
      <c:catAx>
        <c:axId val="228881152"/>
        <c:scaling>
          <c:orientation val="minMax"/>
        </c:scaling>
        <c:delete val="1"/>
        <c:axPos val="b"/>
        <c:majorTickMark val="out"/>
        <c:minorTickMark val="none"/>
        <c:tickLblPos val="none"/>
        <c:crossAx val="228882688"/>
        <c:crosses val="autoZero"/>
        <c:auto val="1"/>
        <c:lblAlgn val="ctr"/>
        <c:lblOffset val="100"/>
        <c:noMultiLvlLbl val="0"/>
      </c:catAx>
      <c:valAx>
        <c:axId val="228882688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one"/>
        <c:crossAx val="228881152"/>
        <c:crosses val="max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rgbClr val="8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ES" sz="1000" b="1" i="0" baseline="0" dirty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Intervenciones </a:t>
            </a:r>
            <a:r>
              <a:rPr lang="es-ES" sz="1000" b="1" i="0" baseline="0" dirty="0" smtClean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efectuadas  </a:t>
            </a:r>
          </a:p>
          <a:p>
            <a:pPr>
              <a:defRPr sz="1000" b="0" i="0" u="none" strike="noStrike" kern="1200" spc="0" baseline="0">
                <a:solidFill>
                  <a:srgbClr val="8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ES" sz="1000" b="1" i="0" baseline="0" dirty="0" smtClean="0">
                <a:solidFill>
                  <a:srgbClr val="8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2012-2021</a:t>
            </a:r>
            <a:endParaRPr lang="es-ES" sz="1000" dirty="0">
              <a:solidFill>
                <a:srgbClr val="8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902021779715108E-2"/>
          <c:y val="0.11671497284615436"/>
          <c:w val="0.96195956440569785"/>
          <c:h val="0.819497792728912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'TABLA 11'!$B$13:$B$19</c:f>
              <c:strCache>
                <c:ptCount val="7"/>
                <c:pt idx="0">
                  <c:v>1. Atención pasiva</c:v>
                </c:pt>
                <c:pt idx="1">
                  <c:v>2. Atención y consejo psicológico</c:v>
                </c:pt>
                <c:pt idx="2">
                  <c:v>3. Comunicación Unidad del afectado</c:v>
                </c:pt>
                <c:pt idx="3">
                  <c:v>4. Desviación al Gabinete Territorial</c:v>
                </c:pt>
                <c:pt idx="4">
                  <c:v>5. Derivación al Servicio (Órgano Central)</c:v>
                </c:pt>
                <c:pt idx="5">
                  <c:v>6. Recomendación baja médico-psiquiatra</c:v>
                </c:pt>
                <c:pt idx="6">
                  <c:v>7. Ninguna</c:v>
                </c:pt>
              </c:strCache>
            </c:strRef>
          </c:cat>
          <c:val>
            <c:numRef>
              <c:f>'TABLA 11'!$M$3:$M$9</c:f>
              <c:numCache>
                <c:formatCode>General</c:formatCode>
                <c:ptCount val="7"/>
                <c:pt idx="0">
                  <c:v>331</c:v>
                </c:pt>
                <c:pt idx="1">
                  <c:v>866</c:v>
                </c:pt>
                <c:pt idx="2">
                  <c:v>95</c:v>
                </c:pt>
                <c:pt idx="3">
                  <c:v>187</c:v>
                </c:pt>
                <c:pt idx="4">
                  <c:v>407</c:v>
                </c:pt>
                <c:pt idx="5">
                  <c:v>42</c:v>
                </c:pt>
                <c:pt idx="6">
                  <c:v>437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2D6-4CF3-810E-4E74BEC83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14775680"/>
        <c:axId val="214777216"/>
      </c:barChart>
      <c:lineChart>
        <c:grouping val="standard"/>
        <c:varyColors val="0"/>
        <c:ser>
          <c:idx val="1"/>
          <c:order val="1"/>
          <c:tx>
            <c:v>%</c:v>
          </c:tx>
          <c:spPr>
            <a:ln w="28575"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3006408873959552E-2"/>
                  <c:y val="-0.3123392743943484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661120441955222E-2"/>
                  <c:y val="-0.7804424916839305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31803220121518E-2"/>
                  <c:y val="-0.12085156387852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7312030689400526E-2"/>
                  <c:y val="-0.194205341563355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3489334518386975E-2"/>
                  <c:y val="-0.3819387715090480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7412509721142219E-2"/>
                  <c:y val="-7.67817056274792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2243285604431876E-2"/>
                  <c:y val="-0.4125826297078103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'TABLA 11'!$B$13:$B$19</c:f>
              <c:strCache>
                <c:ptCount val="7"/>
                <c:pt idx="0">
                  <c:v>1. Atención pasiva</c:v>
                </c:pt>
                <c:pt idx="1">
                  <c:v>2. Atención y consejo psicológico</c:v>
                </c:pt>
                <c:pt idx="2">
                  <c:v>3. Comunicación Unidad del afectado</c:v>
                </c:pt>
                <c:pt idx="3">
                  <c:v>4. Desviación al Gabinete Territorial</c:v>
                </c:pt>
                <c:pt idx="4">
                  <c:v>5. Derivación al Servicio (Órgano Central)</c:v>
                </c:pt>
                <c:pt idx="5">
                  <c:v>6. Recomendación baja médico-psiquiatra</c:v>
                </c:pt>
                <c:pt idx="6">
                  <c:v>7. Ninguna</c:v>
                </c:pt>
              </c:strCache>
            </c:strRef>
          </c:cat>
          <c:val>
            <c:numRef>
              <c:f>'TABLA 11'!$M$13:$M$19</c:f>
              <c:numCache>
                <c:formatCode>0.0%</c:formatCode>
                <c:ptCount val="7"/>
                <c:pt idx="0">
                  <c:v>0.13995771670190274</c:v>
                </c:pt>
                <c:pt idx="1">
                  <c:v>0.36617336152219881</c:v>
                </c:pt>
                <c:pt idx="2">
                  <c:v>4.0169133192388996E-2</c:v>
                </c:pt>
                <c:pt idx="3">
                  <c:v>7.906976744186052E-2</c:v>
                </c:pt>
                <c:pt idx="4">
                  <c:v>0.17209302325581388</c:v>
                </c:pt>
                <c:pt idx="5">
                  <c:v>1.7758985200845664E-2</c:v>
                </c:pt>
                <c:pt idx="6">
                  <c:v>0.18477801268498942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E-72D6-4CF3-810E-4E74BEC83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799488"/>
        <c:axId val="214801024"/>
      </c:lineChart>
      <c:catAx>
        <c:axId val="21477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214777216"/>
        <c:crosses val="autoZero"/>
        <c:auto val="1"/>
        <c:lblAlgn val="ctr"/>
        <c:lblOffset val="100"/>
        <c:noMultiLvlLbl val="0"/>
      </c:catAx>
      <c:valAx>
        <c:axId val="214777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4775680"/>
        <c:crosses val="autoZero"/>
        <c:crossBetween val="between"/>
      </c:valAx>
      <c:catAx>
        <c:axId val="214799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214801024"/>
        <c:crosses val="autoZero"/>
        <c:auto val="1"/>
        <c:lblAlgn val="ctr"/>
        <c:lblOffset val="100"/>
        <c:noMultiLvlLbl val="0"/>
      </c:catAx>
      <c:valAx>
        <c:axId val="214801024"/>
        <c:scaling>
          <c:orientation val="minMax"/>
        </c:scaling>
        <c:delete val="1"/>
        <c:axPos val="r"/>
        <c:numFmt formatCode="0.0%" sourceLinked="1"/>
        <c:majorTickMark val="out"/>
        <c:minorTickMark val="none"/>
        <c:tickLblPos val="none"/>
        <c:crossAx val="214799488"/>
        <c:crosses val="max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227B167-86F2-44B9-AE28-0A87A491E1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03903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65" tIns="47432" rIns="94865" bIns="47432" numCol="1" anchor="t" anchorCtr="0" compatLnSpc="1">
            <a:prstTxWarp prst="textNoShape">
              <a:avLst/>
            </a:prstTxWarp>
          </a:bodyPr>
          <a:lstStyle>
            <a:lvl1pPr defTabSz="949325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65" tIns="47432" rIns="94865" bIns="47432" numCol="1" anchor="t" anchorCtr="0" compatLnSpc="1">
            <a:prstTxWarp prst="textNoShape">
              <a:avLst/>
            </a:prstTxWarp>
          </a:bodyPr>
          <a:lstStyle>
            <a:lvl1pPr algn="r" defTabSz="949325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65" tIns="47432" rIns="94865" bIns="47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5775"/>
            <a:ext cx="2919413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65" tIns="47432" rIns="94865" bIns="47432" numCol="1" anchor="b" anchorCtr="0" compatLnSpc="1">
            <a:prstTxWarp prst="textNoShape">
              <a:avLst/>
            </a:prstTxWarp>
          </a:bodyPr>
          <a:lstStyle>
            <a:lvl1pPr defTabSz="949325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5775"/>
            <a:ext cx="2919412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65" tIns="47432" rIns="94865" bIns="47432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spcBef>
                <a:spcPct val="0"/>
              </a:spcBef>
              <a:buClrTx/>
              <a:buFontTx/>
              <a:buNone/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99BDF98-998A-4C70-AD47-92DCDD8F4CC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3595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DA2A834-0779-441B-A0D6-C094CF539504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s-ES" altLang="es-ES" sz="1200">
              <a:solidFill>
                <a:schemeClr val="tx1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9141" tIns="49569" rIns="99141" bIns="49569"/>
          <a:lstStyle/>
          <a:p>
            <a:pPr eaLnBrk="1" hangingPunct="1"/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2463526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D07486-82FF-41BF-BA4F-08360DC442E9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s-ES" altLang="es-ES" sz="1200">
              <a:solidFill>
                <a:schemeClr val="tx1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9141" tIns="49569" rIns="99141" bIns="49569"/>
          <a:lstStyle/>
          <a:p>
            <a:pPr eaLnBrk="1" hangingPunct="1"/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1043270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057F2C3-185C-4112-97F6-BFCDED0935EF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s-ES" altLang="es-ES" sz="1200">
              <a:solidFill>
                <a:schemeClr val="tx1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33950" cy="3700462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6300"/>
            <a:ext cx="5389563" cy="4440238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lIns="90686" tIns="45342" rIns="90686" bIns="45342"/>
          <a:lstStyle/>
          <a:p>
            <a:pPr defTabSz="719138" eaLnBrk="1" hangingPunct="1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altLang="es-ES" smtClean="0"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7591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A146982-1130-48C5-94C7-BD2C236EA784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s-ES" altLang="es-ES" sz="1200">
              <a:solidFill>
                <a:schemeClr val="tx1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0113" y="739775"/>
            <a:ext cx="4935537" cy="370205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3100" y="4687888"/>
            <a:ext cx="5389563" cy="4441825"/>
          </a:xfrm>
          <a:noFill/>
        </p:spPr>
        <p:txBody>
          <a:bodyPr/>
          <a:lstStyle/>
          <a:p>
            <a:pPr eaLnBrk="1" hangingPunct="1"/>
            <a:r>
              <a:rPr lang="es-ES" altLang="es-ES" smtClean="0"/>
              <a:t>PRIMER DÍPTICO DEL TAP</a:t>
            </a:r>
          </a:p>
        </p:txBody>
      </p:sp>
    </p:spTree>
    <p:extLst>
      <p:ext uri="{BB962C8B-B14F-4D97-AF65-F5344CB8AC3E}">
        <p14:creationId xmlns:p14="http://schemas.microsoft.com/office/powerpoint/2010/main" val="2411025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0" hangingPunct="0">
              <a:buClrTx/>
              <a:buFontTx/>
              <a:buNone/>
            </a:pPr>
            <a:r>
              <a:rPr lang="es-ES" altLang="es-ES" sz="1200" b="1" u="sng" dirty="0" smtClean="0">
                <a:solidFill>
                  <a:schemeClr val="tx2"/>
                </a:solidFill>
              </a:rPr>
              <a:t>Trípticos-Póster-Dípticos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2012</a:t>
            </a:r>
            <a:r>
              <a:rPr lang="es-ES" altLang="es-ES" sz="1200" dirty="0" smtClean="0">
                <a:solidFill>
                  <a:schemeClr val="tx2"/>
                </a:solidFill>
              </a:rPr>
              <a:t>---- 	500 Póster.</a:t>
            </a:r>
          </a:p>
          <a:p>
            <a:pPr eaLnBrk="0" hangingPunct="0">
              <a:buClrTx/>
              <a:buFontTx/>
              <a:buNone/>
            </a:pPr>
            <a:r>
              <a:rPr lang="es-ES" altLang="es-ES" sz="1200" dirty="0" smtClean="0">
                <a:solidFill>
                  <a:schemeClr val="tx2"/>
                </a:solidFill>
              </a:rPr>
              <a:t>	14.000 Dípticos.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2017</a:t>
            </a:r>
            <a:r>
              <a:rPr lang="es-ES" altLang="es-ES" sz="1200" dirty="0" smtClean="0">
                <a:solidFill>
                  <a:schemeClr val="tx2"/>
                </a:solidFill>
              </a:rPr>
              <a:t>---- 40.000 Trípticos.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2019</a:t>
            </a:r>
            <a:r>
              <a:rPr lang="es-ES" altLang="es-ES" sz="1200" dirty="0" smtClean="0">
                <a:solidFill>
                  <a:schemeClr val="tx2"/>
                </a:solidFill>
              </a:rPr>
              <a:t>--- </a:t>
            </a:r>
            <a:r>
              <a:rPr lang="es-ES" altLang="es-ES" sz="1200" baseline="0" dirty="0" smtClean="0">
                <a:solidFill>
                  <a:schemeClr val="tx2"/>
                </a:solidFill>
              </a:rPr>
              <a:t>  </a:t>
            </a:r>
            <a:r>
              <a:rPr lang="es-ES" altLang="es-ES" sz="1200" dirty="0" smtClean="0">
                <a:solidFill>
                  <a:schemeClr val="tx2"/>
                </a:solidFill>
              </a:rPr>
              <a:t>50.000 Trípticos.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BDF98-998A-4C70-AD47-92DCDD8F4CC1}" type="slidenum">
              <a:rPr lang="es-ES" altLang="es-ES" smtClean="0"/>
              <a:pPr>
                <a:defRPr/>
              </a:pPr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02464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C8D52D-2F68-40DE-9171-F8C3FAFB87C8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s-ES" altLang="es-ES" sz="1200">
              <a:solidFill>
                <a:schemeClr val="tx1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6463" y="741363"/>
            <a:ext cx="4933950" cy="3700462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4837" tIns="47419" rIns="94837" bIns="47419"/>
          <a:lstStyle/>
          <a:p>
            <a:pPr eaLnBrk="1" hangingPunct="1"/>
            <a:r>
              <a:rPr lang="es-ES" altLang="es-ES" smtClean="0"/>
              <a:t>ARTÍCULO EN REVISTA DEL CUERPO. REUNIÓN DEL PRESIDENTE Y OTRO PERSONAL DEL TELÉFONO DE LA ESPERANZA CON EL SERVICIO DE PSICOLOGÍA. CONVENIO AÑO 2015</a:t>
            </a:r>
          </a:p>
        </p:txBody>
      </p:sp>
    </p:spTree>
    <p:extLst>
      <p:ext uri="{BB962C8B-B14F-4D97-AF65-F5344CB8AC3E}">
        <p14:creationId xmlns:p14="http://schemas.microsoft.com/office/powerpoint/2010/main" val="443191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s-ES" altLang="es-ES" b="1" dirty="0" smtClean="0"/>
              <a:t>MEDIA: 22 LLAMADA MES. </a:t>
            </a:r>
          </a:p>
          <a:p>
            <a:pPr eaLnBrk="1" hangingPunct="1"/>
            <a:r>
              <a:rPr lang="es-ES" altLang="es-ES" b="1" dirty="0" smtClean="0"/>
              <a:t>- DURANTE 2022: 165</a:t>
            </a:r>
          </a:p>
        </p:txBody>
      </p:sp>
      <p:sp>
        <p:nvSpPr>
          <p:cNvPr id="28676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9325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9325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B2B1A0-B52F-4BB4-8D92-9AAC71BC4AF2}" type="slidenum">
              <a:rPr lang="es-ES" altLang="es-ES" sz="1200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s-ES" altLang="es-E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5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TOTAL: 2365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b="1" dirty="0" smtClean="0"/>
              <a:t>ÚLTIMOS 10 AÑOS_2.365 (media mes: 20)</a:t>
            </a:r>
          </a:p>
          <a:p>
            <a:endParaRPr lang="es-ES" dirty="0" smtClean="0"/>
          </a:p>
          <a:p>
            <a:pPr eaLnBrk="0" hangingPunct="0">
              <a:buClrTx/>
              <a:buFontTx/>
              <a:buNone/>
            </a:pPr>
            <a:r>
              <a:rPr lang="es-ES" altLang="es-ES" sz="1200" b="1" u="sng" dirty="0" smtClean="0">
                <a:solidFill>
                  <a:schemeClr val="tx2"/>
                </a:solidFill>
              </a:rPr>
              <a:t>Trípticos-Póster-Dípticos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2012</a:t>
            </a:r>
            <a:r>
              <a:rPr lang="es-ES" altLang="es-ES" sz="1200" dirty="0" smtClean="0">
                <a:solidFill>
                  <a:schemeClr val="tx2"/>
                </a:solidFill>
              </a:rPr>
              <a:t>---- 	500 </a:t>
            </a:r>
            <a:r>
              <a:rPr lang="es-ES" altLang="es-ES" sz="1200" dirty="0" err="1" smtClean="0">
                <a:solidFill>
                  <a:schemeClr val="tx2"/>
                </a:solidFill>
              </a:rPr>
              <a:t>Pósters</a:t>
            </a:r>
            <a:r>
              <a:rPr lang="es-ES" altLang="es-ES" sz="1200" dirty="0" smtClean="0">
                <a:solidFill>
                  <a:schemeClr val="tx2"/>
                </a:solidFill>
              </a:rPr>
              <a:t>.</a:t>
            </a:r>
          </a:p>
          <a:p>
            <a:pPr eaLnBrk="0" hangingPunct="0">
              <a:buClrTx/>
              <a:buFontTx/>
              <a:buNone/>
            </a:pPr>
            <a:r>
              <a:rPr lang="es-ES" altLang="es-ES" sz="1200" dirty="0" smtClean="0">
                <a:solidFill>
                  <a:schemeClr val="tx2"/>
                </a:solidFill>
              </a:rPr>
              <a:t>	14.000 Dípticos.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2017</a:t>
            </a:r>
            <a:r>
              <a:rPr lang="es-ES" altLang="es-ES" sz="1200" dirty="0" smtClean="0">
                <a:solidFill>
                  <a:schemeClr val="tx2"/>
                </a:solidFill>
              </a:rPr>
              <a:t>---- 40.000 Trípticos.</a:t>
            </a:r>
          </a:p>
          <a:p>
            <a:pPr eaLnBrk="0" hangingPunct="0">
              <a:buClrTx/>
              <a:buFont typeface="Arial" charset="0"/>
              <a:buChar char="•"/>
            </a:pPr>
            <a:r>
              <a:rPr lang="es-ES" altLang="es-ES" sz="1200" b="1" dirty="0" smtClean="0">
                <a:solidFill>
                  <a:schemeClr val="tx2"/>
                </a:solidFill>
              </a:rPr>
              <a:t> 2019</a:t>
            </a:r>
            <a:r>
              <a:rPr lang="es-ES" altLang="es-ES" sz="1200" dirty="0" smtClean="0">
                <a:solidFill>
                  <a:schemeClr val="tx2"/>
                </a:solidFill>
              </a:rPr>
              <a:t>--- </a:t>
            </a:r>
            <a:r>
              <a:rPr lang="es-ES" altLang="es-ES" sz="1200" baseline="0" dirty="0" smtClean="0">
                <a:solidFill>
                  <a:schemeClr val="tx2"/>
                </a:solidFill>
              </a:rPr>
              <a:t>  </a:t>
            </a:r>
            <a:r>
              <a:rPr lang="es-ES" altLang="es-ES" sz="1200" dirty="0" smtClean="0">
                <a:solidFill>
                  <a:schemeClr val="tx2"/>
                </a:solidFill>
              </a:rPr>
              <a:t>50.000 Trípticos.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BDF98-998A-4C70-AD47-92DCDD8F4CC1}" type="slidenum">
              <a:rPr lang="es-ES" altLang="es-ES" smtClean="0"/>
              <a:pPr>
                <a:defRPr/>
              </a:pPr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1658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27AD8-C983-4452-AC4D-8A577D73EFA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332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09CD7-EF9E-4209-8D06-834AF5F3FC7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9810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5CA40-14A3-4D26-B260-D4EFE068512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5708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33A65-FBCB-489D-80F7-ACA674C3F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32409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C7B3B-493D-4E01-90EF-F73E728A08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00105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6B1C1-8BBB-4D71-938D-75133EE6B7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06684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5D535-25E3-46BF-84F9-37A879D2FB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09401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E4F38-DDB4-4C05-80E8-3733F9B93A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3636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70355-D4C8-4A55-BF65-69194240F6D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20089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BC780-B3EC-4EDE-B508-F2F3FC8F3F6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0852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FC63F-5C33-44B5-91BE-93F7AB7B435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2036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1094D-EECC-405C-9A50-E8C3B7DC69E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839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EFAC0-6F1F-48AE-B1AE-DF5A4745526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167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924AD-5F6A-44BE-9BD9-1D4DA0CDFC2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9144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555C3-24F9-40D5-BAE2-BE98B0276E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320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CEDF3-7FD4-42D5-8A4E-98141F30FD4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8163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289EFC0-9F8E-4E0C-A50F-3CECEF0A56C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pic>
        <p:nvPicPr>
          <p:cNvPr id="1031" name="Picture 8" descr="diapositiva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emf"/><Relationship Id="rId5" Type="http://schemas.openxmlformats.org/officeDocument/2006/relationships/oleObject" Target="../embeddings/Microsoft_Excel_97-2003_Worksheet1.xls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dg-psicologia-atencionpsicologica@guardiacivil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port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938" y="6021288"/>
            <a:ext cx="4032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684213" y="1557338"/>
            <a:ext cx="9217025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s-ES" altLang="es-ES" sz="1800" b="1">
              <a:solidFill>
                <a:schemeClr val="accent1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65213" y="3048000"/>
            <a:ext cx="7850187" cy="1871663"/>
          </a:xfrm>
        </p:spPr>
        <p:txBody>
          <a:bodyPr anchor="ctr"/>
          <a:lstStyle/>
          <a:p>
            <a:pPr eaLnBrk="1" hangingPunct="1"/>
            <a:r>
              <a:rPr lang="es-ES" altLang="es-ES" sz="20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PREVENCIÓN DE </a:t>
            </a:r>
            <a:br>
              <a:rPr lang="es-ES" altLang="es-ES" sz="20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s-ES" altLang="es-ES" sz="2000" b="1" smtClean="0">
                <a:solidFill>
                  <a:schemeClr val="tx1"/>
                </a:solidFill>
                <a:latin typeface="Times New Roman" panose="02020603050405020304" pitchFamily="18" charset="0"/>
              </a:rPr>
              <a:t>CONDUCTAS SUICIDAS EN LA GUARDIA CIVIL</a:t>
            </a:r>
            <a:br>
              <a:rPr lang="es-ES" altLang="es-ES" sz="2000" b="1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s-ES" altLang="es-ES" sz="2400" b="1" smtClean="0">
                <a:solidFill>
                  <a:srgbClr val="800000"/>
                </a:solidFill>
                <a:latin typeface="Times New Roman" panose="02020603050405020304" pitchFamily="18" charset="0"/>
              </a:rPr>
              <a:t/>
            </a:r>
            <a:br>
              <a:rPr lang="es-ES" altLang="es-ES" sz="2400" b="1" smtClean="0">
                <a:solidFill>
                  <a:srgbClr val="800000"/>
                </a:solidFill>
                <a:latin typeface="Times New Roman" panose="02020603050405020304" pitchFamily="18" charset="0"/>
              </a:rPr>
            </a:br>
            <a:r>
              <a:rPr lang="es-ES" altLang="es-ES" sz="2800" b="1" smtClean="0">
                <a:solidFill>
                  <a:srgbClr val="800000"/>
                </a:solidFill>
                <a:latin typeface="Times New Roman" panose="02020603050405020304" pitchFamily="18" charset="0"/>
              </a:rPr>
              <a:t>EL TELEFONO DE ATENCIÓN PSICOLÓGICA </a:t>
            </a:r>
            <a:br>
              <a:rPr lang="es-ES" altLang="es-ES" sz="2800" b="1" smtClean="0">
                <a:solidFill>
                  <a:srgbClr val="800000"/>
                </a:solidFill>
                <a:latin typeface="Times New Roman" panose="02020603050405020304" pitchFamily="18" charset="0"/>
              </a:rPr>
            </a:br>
            <a:r>
              <a:rPr lang="es-ES" altLang="es-ES" sz="2800" b="1" smtClean="0">
                <a:solidFill>
                  <a:srgbClr val="800000"/>
                </a:solidFill>
                <a:latin typeface="Times New Roman" panose="02020603050405020304" pitchFamily="18" charset="0"/>
              </a:rPr>
              <a:t>(TAP)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197475" y="6157913"/>
            <a:ext cx="3319463" cy="700087"/>
          </a:xfrm>
        </p:spPr>
        <p:txBody>
          <a:bodyPr/>
          <a:lstStyle/>
          <a:p>
            <a:pPr eaLnBrk="1" hangingPunct="1"/>
            <a:r>
              <a:rPr lang="es-ES" altLang="es-ES" sz="10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SERVICIO DE PSICOLOGÍA </a:t>
            </a:r>
          </a:p>
          <a:p>
            <a:pPr eaLnBrk="1" hangingPunct="1"/>
            <a:r>
              <a:rPr lang="es-ES" altLang="es-ES" sz="10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JEFATURA DE ASISTENCIA AL PERSONAL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39750" y="2133600"/>
            <a:ext cx="86042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altLang="es-ES" sz="1600" b="1" dirty="0">
                <a:solidFill>
                  <a:srgbClr val="FFCC00"/>
                </a:solidFill>
              </a:rPr>
              <a:t> </a:t>
            </a:r>
            <a:r>
              <a:rPr lang="es-ES" altLang="es-ES" sz="1200" b="1" dirty="0">
                <a:solidFill>
                  <a:srgbClr val="FFCC00"/>
                </a:solidFill>
              </a:rPr>
              <a:t>JORNADA </a:t>
            </a:r>
            <a:r>
              <a:rPr lang="es-ES" altLang="es-ES" sz="1200" b="1" dirty="0" smtClean="0">
                <a:solidFill>
                  <a:srgbClr val="FFCC00"/>
                </a:solidFill>
              </a:rPr>
              <a:t>DE TRABAJO </a:t>
            </a:r>
            <a:r>
              <a:rPr lang="es-ES" altLang="es-ES" sz="1200" b="1" dirty="0">
                <a:solidFill>
                  <a:srgbClr val="FFCC00"/>
                </a:solidFill>
              </a:rPr>
              <a:t>PREVENCIÓN Y </a:t>
            </a:r>
            <a:r>
              <a:rPr lang="es-ES" altLang="es-ES" sz="1200" b="1" dirty="0" smtClean="0">
                <a:solidFill>
                  <a:srgbClr val="FFCC00"/>
                </a:solidFill>
              </a:rPr>
              <a:t>ATENCIÓN </a:t>
            </a:r>
            <a:r>
              <a:rPr lang="es-ES" altLang="es-ES" sz="1200" b="1" dirty="0">
                <a:solidFill>
                  <a:srgbClr val="FFCC00"/>
                </a:solidFill>
              </a:rPr>
              <a:t>CONDUCTA SUICIDA                            </a:t>
            </a:r>
            <a:r>
              <a:rPr lang="es-ES" altLang="es-ES" sz="1200" b="1" dirty="0" smtClean="0">
                <a:solidFill>
                  <a:srgbClr val="FFCC00"/>
                </a:solidFill>
              </a:rPr>
              <a:t>     </a:t>
            </a:r>
            <a:r>
              <a:rPr lang="es-ES" altLang="es-ES" sz="1200" b="1" dirty="0">
                <a:solidFill>
                  <a:srgbClr val="FFCC00"/>
                </a:solidFill>
              </a:rPr>
              <a:t>19 SEPTIEMBRE 2022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2944693"/>
              </p:ext>
            </p:extLst>
          </p:nvPr>
        </p:nvGraphicFramePr>
        <p:xfrm>
          <a:off x="1259632" y="980728"/>
          <a:ext cx="5873750" cy="182880"/>
        </p:xfrm>
        <a:graphic>
          <a:graphicData uri="http://schemas.openxmlformats.org/drawingml/2006/table">
            <a:tbl>
              <a:tblPr/>
              <a:tblGrid>
                <a:gridCol w="587375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solidFill>
                            <a:srgbClr val="FFFFFF"/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¿CUÁNDO TIENE QUE USARSE ESTE SERVICIO?</a:t>
                      </a:r>
                      <a:endParaRPr lang="es-E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375493" y="-228695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el llamante necesite orientación porque ha detectado factores de riesgo o señales de alerta</a:t>
            </a:r>
            <a:r>
              <a:rPr kumimoji="0" lang="es-ES" altLang="es-ES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conductas suicidas en un/a compañero/a.</a:t>
            </a: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sienta que sus problemas no tienen solución y afloran ideas de suicidio.</a:t>
            </a: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tenga dudas y temores sobre su conducta y de si mismo. </a:t>
            </a:r>
            <a:endParaRPr kumimoji="0" lang="es-ES" altLang="es-ES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sienta un gran sufrimiento emocional y no tenga a quién recurrir para pedir apoyo o ayuda.</a:t>
            </a:r>
            <a:endParaRPr kumimoji="0" lang="es-ES" alt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331640" y="1310456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161925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el llamante necesite orientación porque ha detectado factores de riesgo o señales de alerta</a:t>
            </a:r>
            <a:r>
              <a:rPr lang="es-ES" sz="12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conductas suicidas en un/a compañero/a.</a:t>
            </a:r>
            <a:endParaRPr lang="es-ES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61925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sienta que sus problemas no tienen solución y afloran ideas de suicidio.</a:t>
            </a:r>
            <a:endParaRPr lang="es-ES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61925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tenga dudas y temores sobre su </a:t>
            </a:r>
            <a:r>
              <a:rPr lang="es-ES" sz="1200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conducta. </a:t>
            </a:r>
            <a:endParaRPr lang="es-ES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161925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Cuando sienta un gran sufrimiento emocional y no tenga a quién recurrir para pedir apoyo o ayuda</a:t>
            </a:r>
            <a:r>
              <a:rPr lang="es-ES" sz="1200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715878"/>
              </p:ext>
            </p:extLst>
          </p:nvPr>
        </p:nvGraphicFramePr>
        <p:xfrm>
          <a:off x="1259632" y="3212976"/>
          <a:ext cx="5873750" cy="182880"/>
        </p:xfrm>
        <a:graphic>
          <a:graphicData uri="http://schemas.openxmlformats.org/drawingml/2006/table">
            <a:tbl>
              <a:tblPr/>
              <a:tblGrid>
                <a:gridCol w="587375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solidFill>
                            <a:srgbClr val="FFFFFF"/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UBICACIÓN</a:t>
                      </a:r>
                      <a:endParaRPr lang="es-E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576905"/>
              </p:ext>
            </p:extLst>
          </p:nvPr>
        </p:nvGraphicFramePr>
        <p:xfrm>
          <a:off x="1222698" y="4050905"/>
          <a:ext cx="5873750" cy="182880"/>
        </p:xfrm>
        <a:graphic>
          <a:graphicData uri="http://schemas.openxmlformats.org/drawingml/2006/table">
            <a:tbl>
              <a:tblPr/>
              <a:tblGrid>
                <a:gridCol w="587375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solidFill>
                            <a:srgbClr val="FFFFFF"/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HORARIO</a:t>
                      </a:r>
                      <a:endParaRPr lang="es-E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769380"/>
              </p:ext>
            </p:extLst>
          </p:nvPr>
        </p:nvGraphicFramePr>
        <p:xfrm>
          <a:off x="1207071" y="5157192"/>
          <a:ext cx="5873750" cy="182880"/>
        </p:xfrm>
        <a:graphic>
          <a:graphicData uri="http://schemas.openxmlformats.org/drawingml/2006/table">
            <a:tbl>
              <a:tblPr/>
              <a:tblGrid>
                <a:gridCol w="5873750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200" b="1" i="1" dirty="0">
                          <a:solidFill>
                            <a:srgbClr val="FFFFFF"/>
                          </a:solidFill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MEDIOS TÉCNICOS</a:t>
                      </a:r>
                      <a:endParaRPr lang="es-ES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80"/>
                    </a:solidFill>
                  </a:tcPr>
                </a:tc>
              </a:tr>
            </a:tbl>
          </a:graphicData>
        </a:graphic>
      </p:graphicFrame>
      <p:sp>
        <p:nvSpPr>
          <p:cNvPr id="14" name="Rectángulo 13"/>
          <p:cNvSpPr/>
          <p:nvPr/>
        </p:nvSpPr>
        <p:spPr>
          <a:xfrm>
            <a:off x="1174254" y="5589240"/>
            <a:ext cx="66715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TAP dispone de un número 900 (gratuito), soportado por un equipo de telefonía que recoge las llamadas y ofrece la posibilidad de desviación a un teléfono móvil. 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1222698" y="4365104"/>
            <a:ext cx="6445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</a:rPr>
              <a:t>El TAP será atendido por psicólogos del Servicio de Psicología las 24 horas del día los 7 días de la semana. </a:t>
            </a:r>
            <a:endParaRPr lang="es-E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1200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162447" y="3457921"/>
            <a:ext cx="66967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 TAP esta situado en el Servicio de Psicología y Psicotecnia de la Dirección General de la Guardia Civil</a:t>
            </a:r>
            <a:r>
              <a:rPr kumimoji="0" lang="es-ES" altLang="es-E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2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195832"/>
              </p:ext>
            </p:extLst>
          </p:nvPr>
        </p:nvGraphicFramePr>
        <p:xfrm>
          <a:off x="1177925" y="877888"/>
          <a:ext cx="3403600" cy="554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3" name="Documento" r:id="rId3" imgW="5398655" imgH="8788274" progId="Word.Document.12">
                  <p:embed/>
                </p:oleObj>
              </mc:Choice>
              <mc:Fallback>
                <p:oleObj name="Documento" r:id="rId3" imgW="5398655" imgH="87882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7925" y="877888"/>
                        <a:ext cx="3403600" cy="55403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5076056" y="878293"/>
            <a:ext cx="3672408" cy="56323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/>
              <a:t>ÍNDICE</a:t>
            </a:r>
          </a:p>
          <a:p>
            <a:r>
              <a:rPr lang="es-ES" sz="900" dirty="0"/>
              <a:t> </a:t>
            </a:r>
          </a:p>
          <a:p>
            <a:endParaRPr lang="es-ES" sz="900" dirty="0"/>
          </a:p>
          <a:p>
            <a:r>
              <a:rPr lang="es-ES" sz="900" dirty="0"/>
              <a:t> </a:t>
            </a:r>
          </a:p>
          <a:p>
            <a:r>
              <a:rPr lang="es-ES" sz="900" u="sng" dirty="0"/>
              <a:t>NOCIONES BÁSICAS</a:t>
            </a:r>
            <a:r>
              <a:rPr lang="es-ES" sz="900" dirty="0"/>
              <a:t>:</a:t>
            </a:r>
          </a:p>
          <a:p>
            <a:r>
              <a:rPr lang="es-ES" sz="900" dirty="0"/>
              <a:t> </a:t>
            </a:r>
          </a:p>
          <a:p>
            <a:pPr marL="171450" indent="-77788">
              <a:buFont typeface="Wingdings" panose="05000000000000000000" pitchFamily="2" charset="2"/>
              <a:buChar char="§"/>
            </a:pPr>
            <a:r>
              <a:rPr lang="es-ES" sz="900" dirty="0" smtClean="0"/>
              <a:t>INTERVENCIÓN </a:t>
            </a:r>
            <a:r>
              <a:rPr lang="es-ES" sz="900" dirty="0"/>
              <a:t>EN CRISIS POR TELÉFONO</a:t>
            </a:r>
          </a:p>
          <a:p>
            <a:pPr marL="171450" indent="-77788"/>
            <a:r>
              <a:rPr lang="es-ES" sz="900" dirty="0"/>
              <a:t> </a:t>
            </a:r>
          </a:p>
          <a:p>
            <a:pPr marL="171450" indent="-77788">
              <a:buFont typeface="Wingdings" panose="05000000000000000000" pitchFamily="2" charset="2"/>
              <a:buChar char="§"/>
            </a:pPr>
            <a:r>
              <a:rPr lang="es-ES" sz="900" dirty="0" smtClean="0"/>
              <a:t>INTERVENCIÓN </a:t>
            </a:r>
            <a:r>
              <a:rPr lang="es-ES" sz="900" dirty="0"/>
              <a:t>EN CRISIS SUICIDAS</a:t>
            </a:r>
          </a:p>
          <a:p>
            <a:pPr marL="171450" indent="-77788">
              <a:buFont typeface="Wingdings" panose="05000000000000000000" pitchFamily="2" charset="2"/>
              <a:buChar char="§"/>
            </a:pPr>
            <a:endParaRPr lang="es-ES" sz="900" dirty="0"/>
          </a:p>
          <a:p>
            <a:pPr marL="171450" indent="-77788">
              <a:buFont typeface="Wingdings" panose="05000000000000000000" pitchFamily="2" charset="2"/>
              <a:buChar char="§"/>
            </a:pPr>
            <a:r>
              <a:rPr lang="es-ES" sz="900" dirty="0" smtClean="0"/>
              <a:t>INTERVENCIÓN </a:t>
            </a:r>
            <a:r>
              <a:rPr lang="es-ES" sz="900" dirty="0"/>
              <a:t>EN UN ACTO SUICIDA EN CURSO</a:t>
            </a:r>
          </a:p>
          <a:p>
            <a:r>
              <a:rPr lang="es-ES" sz="900" dirty="0"/>
              <a:t> </a:t>
            </a:r>
          </a:p>
          <a:p>
            <a:pPr marL="171450" indent="-77788">
              <a:buFont typeface="Wingdings" panose="05000000000000000000" pitchFamily="2" charset="2"/>
              <a:buChar char="§"/>
            </a:pPr>
            <a:r>
              <a:rPr lang="es-ES" sz="900" dirty="0" smtClean="0"/>
              <a:t>RECONOCIMIENTO </a:t>
            </a:r>
            <a:r>
              <a:rPr lang="es-ES" sz="900" dirty="0"/>
              <a:t>DE ACTOS Y AMENAZAS MANIPULATIVAS</a:t>
            </a:r>
          </a:p>
          <a:p>
            <a:r>
              <a:rPr lang="es-ES" sz="900" dirty="0"/>
              <a:t> </a:t>
            </a:r>
          </a:p>
          <a:p>
            <a:r>
              <a:rPr lang="es-ES" sz="900" dirty="0"/>
              <a:t> </a:t>
            </a:r>
          </a:p>
          <a:p>
            <a:r>
              <a:rPr lang="es-ES" sz="900" dirty="0"/>
              <a:t> </a:t>
            </a:r>
          </a:p>
          <a:p>
            <a:r>
              <a:rPr lang="es-ES" sz="900" u="sng" dirty="0"/>
              <a:t>UNA REVISIÓN MÁS PROFUNDA</a:t>
            </a:r>
          </a:p>
          <a:p>
            <a:r>
              <a:rPr lang="es-ES" sz="900" dirty="0"/>
              <a:t> </a:t>
            </a:r>
          </a:p>
          <a:p>
            <a:r>
              <a:rPr lang="es-ES" sz="900" u="sng" dirty="0" smtClean="0"/>
              <a:t>MANEJO </a:t>
            </a:r>
            <a:r>
              <a:rPr lang="es-ES" sz="900" u="sng" dirty="0"/>
              <a:t>DE FACTORES Y CONDUCTAS DE RIESGO </a:t>
            </a:r>
          </a:p>
          <a:p>
            <a:r>
              <a:rPr lang="es-ES" sz="900" dirty="0"/>
              <a:t> </a:t>
            </a:r>
          </a:p>
          <a:p>
            <a:pPr marL="171450" lvl="0" indent="-77788">
              <a:buFont typeface="Arial" panose="020B0604020202020204" pitchFamily="34" charset="0"/>
              <a:buChar char="•"/>
            </a:pPr>
            <a:r>
              <a:rPr lang="es-ES" sz="900" dirty="0"/>
              <a:t>TÉCNICAS COGNITIVAS</a:t>
            </a:r>
          </a:p>
          <a:p>
            <a:pPr marL="171450" lvl="0" indent="-77788">
              <a:buFont typeface="Arial" panose="020B0604020202020204" pitchFamily="34" charset="0"/>
              <a:buChar char="•"/>
            </a:pPr>
            <a:r>
              <a:rPr lang="es-ES" sz="900" dirty="0"/>
              <a:t>TÉCNICAS CONDUCTUALES</a:t>
            </a:r>
          </a:p>
          <a:p>
            <a:pPr marL="171450" lvl="0" indent="-77788">
              <a:buFont typeface="Arial" panose="020B0604020202020204" pitchFamily="34" charset="0"/>
              <a:buChar char="•"/>
            </a:pPr>
            <a:r>
              <a:rPr lang="es-ES" sz="900" dirty="0"/>
              <a:t>ELIMINAR LA OPORTUNIDAD</a:t>
            </a:r>
          </a:p>
          <a:p>
            <a:pPr marL="171450" lvl="0" indent="-77788">
              <a:buFont typeface="Arial" panose="020B0604020202020204" pitchFamily="34" charset="0"/>
              <a:buChar char="•"/>
            </a:pPr>
            <a:r>
              <a:rPr lang="es-ES" sz="900" dirty="0"/>
              <a:t>ACTIVIDADES INCOMPATIBLES</a:t>
            </a:r>
          </a:p>
          <a:p>
            <a:pPr marL="171450" lvl="0" indent="-77788">
              <a:buFont typeface="Arial" panose="020B0604020202020204" pitchFamily="34" charset="0"/>
              <a:buChar char="•"/>
            </a:pPr>
            <a:r>
              <a:rPr lang="es-ES" sz="900" dirty="0"/>
              <a:t>SEÑALES DE ALERTA DE RIESGO INMINENTE</a:t>
            </a:r>
          </a:p>
          <a:p>
            <a:r>
              <a:rPr lang="es-ES" sz="900" dirty="0"/>
              <a:t> </a:t>
            </a:r>
          </a:p>
          <a:p>
            <a:r>
              <a:rPr lang="es-ES" sz="900" u="sng" dirty="0"/>
              <a:t>MODELOS DE INTERVENCIÓN EN ACTO SUICIDA EN CURSO</a:t>
            </a:r>
          </a:p>
          <a:p>
            <a:r>
              <a:rPr lang="es-ES" sz="900" dirty="0"/>
              <a:t> </a:t>
            </a:r>
          </a:p>
          <a:p>
            <a:r>
              <a:rPr lang="es-ES" sz="900" dirty="0"/>
              <a:t>TÉCNICAS DE ESCUCHA ACTIVA</a:t>
            </a:r>
          </a:p>
          <a:p>
            <a:r>
              <a:rPr lang="es-ES" sz="900" dirty="0"/>
              <a:t> </a:t>
            </a:r>
          </a:p>
          <a:p>
            <a:r>
              <a:rPr lang="es-ES" sz="900" dirty="0"/>
              <a:t>RECONOCIMIENTO DE ACTOS Y AMENAZAS MANIPULATIVAS</a:t>
            </a:r>
          </a:p>
          <a:p>
            <a:r>
              <a:rPr lang="es-ES" sz="900" dirty="0"/>
              <a:t> </a:t>
            </a:r>
          </a:p>
          <a:p>
            <a:r>
              <a:rPr lang="es-ES" sz="900" dirty="0"/>
              <a:t>ENTREVISTA DE EVALUACIÓN PSICOLÓGICA EN CONDUCTAS </a:t>
            </a:r>
            <a:r>
              <a:rPr lang="es-ES" sz="900" dirty="0" smtClean="0"/>
              <a:t>SUICIDAS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846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64704"/>
            <a:ext cx="6195502" cy="5761062"/>
          </a:xfrm>
          <a:prstGeom prst="rect">
            <a:avLst/>
          </a:prstGeom>
          <a:noFill/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072" y="476672"/>
            <a:ext cx="6461625" cy="6136763"/>
          </a:xfrm>
          <a:prstGeom prst="rect">
            <a:avLst/>
          </a:prstGeom>
          <a:noFill/>
          <a:ln>
            <a:noFill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>
            <a:spLocks noChangeArrowheads="1"/>
          </p:cNvSpPr>
          <p:nvPr/>
        </p:nvSpPr>
        <p:spPr bwMode="auto">
          <a:xfrm>
            <a:off x="4932363" y="258763"/>
            <a:ext cx="3527425" cy="3025775"/>
          </a:xfrm>
          <a:prstGeom prst="ellipse">
            <a:avLst/>
          </a:prstGeom>
          <a:noFill/>
          <a:ln w="127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1575" y="764704"/>
            <a:ext cx="8382425" cy="59045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2557" y="692696"/>
            <a:ext cx="8141443" cy="59774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n 3"/>
          <p:cNvPicPr>
            <a:picLocks noGrp="1" noChangeAspect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696" y="19021"/>
            <a:ext cx="6056313" cy="6858000"/>
          </a:xfr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3"/>
          <a:srcRect l="35630" t="16086" r="32443" b="9690"/>
          <a:stretch/>
        </p:blipFill>
        <p:spPr bwMode="auto">
          <a:xfrm>
            <a:off x="2051720" y="28398"/>
            <a:ext cx="5400600" cy="6940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2" r="15123"/>
          <a:stretch>
            <a:fillRect/>
          </a:stretch>
        </p:blipFill>
        <p:spPr>
          <a:xfrm>
            <a:off x="971550" y="0"/>
            <a:ext cx="7248525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1116013" y="5157788"/>
            <a:ext cx="1511300" cy="35877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Marcador de conteni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0" t="17780" r="22919" b="8278"/>
          <a:stretch>
            <a:fillRect/>
          </a:stretch>
        </p:blipFill>
        <p:spPr>
          <a:xfrm>
            <a:off x="2339752" y="1052736"/>
            <a:ext cx="5112667" cy="5400129"/>
          </a:xfr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2051050" y="115888"/>
            <a:ext cx="684053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000" b="1">
                <a:solidFill>
                  <a:schemeClr val="bg1"/>
                </a:solidFill>
              </a:rPr>
              <a:t>ÁREAS O. CENTRAL SERVICIO DE PSICOLOGÍA</a:t>
            </a:r>
          </a:p>
        </p:txBody>
      </p:sp>
      <p:sp>
        <p:nvSpPr>
          <p:cNvPr id="5123" name="Line 13"/>
          <p:cNvSpPr>
            <a:spLocks noChangeShapeType="1"/>
          </p:cNvSpPr>
          <p:nvPr/>
        </p:nvSpPr>
        <p:spPr bwMode="auto">
          <a:xfrm>
            <a:off x="4572000" y="1700213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4" name="Line 14"/>
          <p:cNvSpPr>
            <a:spLocks noChangeShapeType="1"/>
          </p:cNvSpPr>
          <p:nvPr/>
        </p:nvSpPr>
        <p:spPr bwMode="auto">
          <a:xfrm>
            <a:off x="7667625" y="1700213"/>
            <a:ext cx="0" cy="35877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5" name="Line 15"/>
          <p:cNvSpPr>
            <a:spLocks noChangeShapeType="1"/>
          </p:cNvSpPr>
          <p:nvPr/>
        </p:nvSpPr>
        <p:spPr bwMode="auto">
          <a:xfrm>
            <a:off x="1403350" y="155733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6" name="Line 16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7" name="Line 17"/>
          <p:cNvSpPr>
            <a:spLocks noChangeShapeType="1"/>
          </p:cNvSpPr>
          <p:nvPr/>
        </p:nvSpPr>
        <p:spPr bwMode="auto">
          <a:xfrm>
            <a:off x="1476375" y="580548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8" name="Line 32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29" name="Line 38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0" name="Line 45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1" name="Line 53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2" name="Line 62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3" name="Line 72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5134" name="Group 245"/>
          <p:cNvGrpSpPr>
            <a:grpSpLocks/>
          </p:cNvGrpSpPr>
          <p:nvPr/>
        </p:nvGrpSpPr>
        <p:grpSpPr bwMode="auto">
          <a:xfrm>
            <a:off x="179388" y="908050"/>
            <a:ext cx="8964612" cy="5688013"/>
            <a:chOff x="113" y="572"/>
            <a:chExt cx="5647" cy="3583"/>
          </a:xfrm>
        </p:grpSpPr>
        <p:sp>
          <p:nvSpPr>
            <p:cNvPr id="5151" name="AutoShape 4"/>
            <p:cNvSpPr>
              <a:spLocks noChangeArrowheads="1"/>
            </p:cNvSpPr>
            <p:nvPr/>
          </p:nvSpPr>
          <p:spPr bwMode="auto">
            <a:xfrm>
              <a:off x="3923" y="618"/>
              <a:ext cx="1678" cy="361"/>
            </a:xfrm>
            <a:prstGeom prst="flowChartAlternateProcess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 b="1" i="1">
                  <a:solidFill>
                    <a:srgbClr val="B2B2B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Área Educativa</a:t>
              </a:r>
            </a:p>
          </p:txBody>
        </p:sp>
        <p:sp>
          <p:nvSpPr>
            <p:cNvPr id="5152" name="Line 92"/>
            <p:cNvSpPr>
              <a:spLocks noChangeShapeType="1"/>
            </p:cNvSpPr>
            <p:nvPr/>
          </p:nvSpPr>
          <p:spPr bwMode="auto">
            <a:xfrm>
              <a:off x="3651" y="799"/>
              <a:ext cx="272" cy="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153" name="Line 93"/>
            <p:cNvSpPr>
              <a:spLocks noChangeShapeType="1"/>
            </p:cNvSpPr>
            <p:nvPr/>
          </p:nvSpPr>
          <p:spPr bwMode="auto">
            <a:xfrm>
              <a:off x="1655" y="799"/>
              <a:ext cx="454" cy="0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154" name="AutoShape 5"/>
            <p:cNvSpPr>
              <a:spLocks noChangeArrowheads="1"/>
            </p:cNvSpPr>
            <p:nvPr/>
          </p:nvSpPr>
          <p:spPr bwMode="auto">
            <a:xfrm>
              <a:off x="2109" y="572"/>
              <a:ext cx="1451" cy="430"/>
            </a:xfrm>
            <a:prstGeom prst="flowChartAlternateProcess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 b="1" i="1">
                  <a:solidFill>
                    <a:srgbClr val="B2B2B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Área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000" b="1" i="1">
                  <a:solidFill>
                    <a:srgbClr val="B2B2B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Organizacional</a:t>
              </a:r>
            </a:p>
          </p:txBody>
        </p:sp>
        <p:sp>
          <p:nvSpPr>
            <p:cNvPr id="5155" name="AutoShape 3"/>
            <p:cNvSpPr>
              <a:spLocks noChangeArrowheads="1"/>
            </p:cNvSpPr>
            <p:nvPr/>
          </p:nvSpPr>
          <p:spPr bwMode="auto">
            <a:xfrm>
              <a:off x="158" y="618"/>
              <a:ext cx="1488" cy="384"/>
            </a:xfrm>
            <a:prstGeom prst="flowChartAlternateProcess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26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Área Clínica</a:t>
              </a:r>
            </a:p>
          </p:txBody>
        </p:sp>
        <p:sp>
          <p:nvSpPr>
            <p:cNvPr id="5156" name="Line 96"/>
            <p:cNvSpPr>
              <a:spLocks noChangeShapeType="1"/>
            </p:cNvSpPr>
            <p:nvPr/>
          </p:nvSpPr>
          <p:spPr bwMode="auto">
            <a:xfrm>
              <a:off x="4921" y="3385"/>
              <a:ext cx="1" cy="273"/>
            </a:xfrm>
            <a:prstGeom prst="line">
              <a:avLst/>
            </a:prstGeom>
            <a:noFill/>
            <a:ln w="28575">
              <a:solidFill>
                <a:srgbClr val="8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5157" name="AutoShape 17"/>
            <p:cNvSpPr>
              <a:spLocks noChangeArrowheads="1"/>
            </p:cNvSpPr>
            <p:nvPr/>
          </p:nvSpPr>
          <p:spPr bwMode="auto">
            <a:xfrm>
              <a:off x="4082" y="3748"/>
              <a:ext cx="1678" cy="227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ES" altLang="es-ES" sz="1200" b="1" i="1">
                  <a:solidFill>
                    <a:srgbClr val="B2B2B2"/>
                  </a:solidFill>
                  <a:latin typeface="Comic Sans MS" panose="030F0702030302020204" pitchFamily="66" charset="0"/>
                </a:rPr>
                <a:t>Equipo de Expertos en formación</a:t>
              </a:r>
            </a:p>
          </p:txBody>
        </p:sp>
        <p:sp>
          <p:nvSpPr>
            <p:cNvPr id="5158" name="AutoShape 10"/>
            <p:cNvSpPr>
              <a:spLocks noChangeArrowheads="1"/>
            </p:cNvSpPr>
            <p:nvPr/>
          </p:nvSpPr>
          <p:spPr bwMode="auto">
            <a:xfrm>
              <a:off x="3991" y="1387"/>
              <a:ext cx="1678" cy="1906"/>
            </a:xfrm>
            <a:prstGeom prst="flowChartAlternateProcess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  <a:latin typeface="Comic Sans MS" panose="030F0702030302020204" pitchFamily="66" charset="0"/>
                </a:rPr>
                <a:t> </a:t>
              </a:r>
              <a:r>
                <a:rPr lang="es-ES" altLang="es-ES" sz="1500" b="1">
                  <a:solidFill>
                    <a:srgbClr val="B2B2B2"/>
                  </a:solidFill>
                </a:rPr>
                <a:t>Talleres HHDD todas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_tradnl" altLang="es-ES" sz="1500" b="1">
                  <a:solidFill>
                    <a:srgbClr val="B2B2B2"/>
                  </a:solidFill>
                </a:rPr>
                <a:t>las Escalas.</a:t>
              </a:r>
              <a:endParaRPr lang="es-ES" altLang="es-ES" sz="1500" b="1">
                <a:solidFill>
                  <a:srgbClr val="B2B2B2"/>
                </a:solidFill>
              </a:endParaRP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 Formación postgrado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Psicólogos. 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Talleres de vida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Saludable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- Guías divulgativas de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Apoyo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 Cursos específicos para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Unidades.</a:t>
              </a:r>
            </a:p>
          </p:txBody>
        </p:sp>
        <p:sp>
          <p:nvSpPr>
            <p:cNvPr id="5159" name="AutoShape 11"/>
            <p:cNvSpPr>
              <a:spLocks noChangeArrowheads="1"/>
            </p:cNvSpPr>
            <p:nvPr/>
          </p:nvSpPr>
          <p:spPr bwMode="auto">
            <a:xfrm>
              <a:off x="2154" y="1253"/>
              <a:ext cx="1679" cy="2222"/>
            </a:xfrm>
            <a:prstGeom prst="flowChartAlternateProcess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Modelo de Gestión por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Competencias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Definición de puestos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de trabajo y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Profesiogramas.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 Selección de personal: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Ingreso, Promoción,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Especialización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 Estudio longitudinal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500" b="1">
                  <a:solidFill>
                    <a:srgbClr val="B2B2B2"/>
                  </a:solidFill>
                </a:rPr>
                <a:t> Conflictos laborales.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- Estudios psicosociales,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500" b="1">
                  <a:solidFill>
                    <a:srgbClr val="B2B2B2"/>
                  </a:solidFill>
                </a:rPr>
                <a:t>clima laboral.</a:t>
              </a:r>
              <a:r>
                <a:rPr lang="es-ES" altLang="es-ES" sz="1500" b="1">
                  <a:solidFill>
                    <a:srgbClr val="B2B2B2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  <p:sp>
          <p:nvSpPr>
            <p:cNvPr id="5160" name="AutoShape 9"/>
            <p:cNvSpPr>
              <a:spLocks noChangeArrowheads="1"/>
            </p:cNvSpPr>
            <p:nvPr/>
          </p:nvSpPr>
          <p:spPr bwMode="auto">
            <a:xfrm>
              <a:off x="113" y="1117"/>
              <a:ext cx="1724" cy="2540"/>
            </a:xfrm>
            <a:prstGeom prst="flowChartAlternateProcess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81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- </a:t>
              </a:r>
              <a:r>
                <a:rPr lang="es-ES" altLang="es-ES" sz="1600" b="1">
                  <a:solidFill>
                    <a:srgbClr val="800000"/>
                  </a:solidFill>
                </a:rPr>
                <a:t>Plan Prevención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800000"/>
                  </a:solidFill>
                </a:rPr>
                <a:t>Conductas Suicidas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- Evaluación, control y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seguimiento de bajas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psíquicas. 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600" b="1">
                  <a:solidFill>
                    <a:srgbClr val="16165D"/>
                  </a:solidFill>
                </a:rPr>
                <a:t> Informes clínicos.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600" b="1">
                  <a:solidFill>
                    <a:srgbClr val="16165D"/>
                  </a:solidFill>
                </a:rPr>
                <a:t> Atención psicológica 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 al personal y familiares.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600" b="1">
                  <a:solidFill>
                    <a:srgbClr val="16165D"/>
                  </a:solidFill>
                </a:rPr>
                <a:t> Conductas Anómalas,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16165D"/>
                  </a:solidFill>
                </a:rPr>
                <a:t>Misiones Internacionales.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>
                  <a:solidFill>
                    <a:srgbClr val="000066"/>
                  </a:solidFill>
                </a:rPr>
                <a:t>-</a:t>
              </a:r>
              <a:r>
                <a:rPr lang="es-ES" altLang="es-ES" sz="1600" b="1">
                  <a:solidFill>
                    <a:srgbClr val="000066"/>
                  </a:solidFill>
                </a:rPr>
                <a:t> Crisis y Emergencias</a:t>
              </a:r>
            </a:p>
            <a:p>
              <a:pPr eaLnBrk="1" hangingPunct="1">
                <a:spcBef>
                  <a:spcPct val="10000"/>
                </a:spcBef>
                <a:buFontTx/>
                <a:buChar char="-"/>
              </a:pPr>
              <a:r>
                <a:rPr lang="es-ES" altLang="es-ES" sz="1600" b="1">
                  <a:solidFill>
                    <a:srgbClr val="000066"/>
                  </a:solidFill>
                </a:rPr>
                <a:t> Programa Atención a GC</a:t>
              </a:r>
            </a:p>
            <a:p>
              <a:pPr eaLnBrk="1" hangingPunct="1">
                <a:spcBef>
                  <a:spcPct val="10000"/>
                </a:spcBef>
                <a:buFontTx/>
                <a:buNone/>
              </a:pPr>
              <a:r>
                <a:rPr lang="es-ES" altLang="es-ES" sz="1600" b="1">
                  <a:solidFill>
                    <a:srgbClr val="000066"/>
                  </a:solidFill>
                </a:rPr>
                <a:t>Víctimas del Terrorismo</a:t>
              </a:r>
            </a:p>
          </p:txBody>
        </p:sp>
        <p:sp>
          <p:nvSpPr>
            <p:cNvPr id="5161" name="AutoShape 15"/>
            <p:cNvSpPr>
              <a:spLocks noChangeArrowheads="1"/>
            </p:cNvSpPr>
            <p:nvPr/>
          </p:nvSpPr>
          <p:spPr bwMode="auto">
            <a:xfrm>
              <a:off x="113" y="3793"/>
              <a:ext cx="1973" cy="362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ES" altLang="es-ES" sz="1200" b="1">
                  <a:solidFill>
                    <a:srgbClr val="000066"/>
                  </a:solidFill>
                  <a:latin typeface="Comic Sans MS" panose="030F0702030302020204" pitchFamily="66" charset="0"/>
                </a:rPr>
                <a:t>Equipo Especialista Conductas Suicidas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ES" altLang="es-ES" sz="1200" b="1">
                  <a:solidFill>
                    <a:srgbClr val="000066"/>
                  </a:solidFill>
                  <a:latin typeface="Comic Sans MS" panose="030F0702030302020204" pitchFamily="66" charset="0"/>
                </a:rPr>
                <a:t>Equipo Intervención Emergencias (EPE)</a:t>
              </a:r>
            </a:p>
          </p:txBody>
        </p:sp>
      </p:grpSp>
      <p:sp>
        <p:nvSpPr>
          <p:cNvPr id="153702" name="Oval 102"/>
          <p:cNvSpPr>
            <a:spLocks noChangeArrowheads="1"/>
          </p:cNvSpPr>
          <p:nvPr/>
        </p:nvSpPr>
        <p:spPr bwMode="auto">
          <a:xfrm>
            <a:off x="-49213" y="692150"/>
            <a:ext cx="3059113" cy="6165850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5136" name="Text Box 116"/>
          <p:cNvSpPr txBox="1">
            <a:spLocks noChangeArrowheads="1"/>
          </p:cNvSpPr>
          <p:nvPr/>
        </p:nvSpPr>
        <p:spPr bwMode="auto">
          <a:xfrm>
            <a:off x="3563938" y="5949950"/>
            <a:ext cx="2592387" cy="284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s-ES" altLang="es-ES" sz="1200" b="1" i="1">
                <a:solidFill>
                  <a:srgbClr val="B2B2B2"/>
                </a:solidFill>
                <a:latin typeface="Comic Sans MS" panose="030F0702030302020204" pitchFamily="66" charset="0"/>
              </a:rPr>
              <a:t>Equipo de Expertos selección</a:t>
            </a:r>
            <a:endParaRPr lang="es-ES" altLang="es-ES" sz="1800" b="1">
              <a:solidFill>
                <a:srgbClr val="B2B2B2"/>
              </a:solidFill>
              <a:latin typeface="Comic Sans MS" panose="030F0702030302020204" pitchFamily="66" charset="0"/>
            </a:endParaRPr>
          </a:p>
        </p:txBody>
      </p:sp>
      <p:sp>
        <p:nvSpPr>
          <p:cNvPr id="5137" name="Line 129"/>
          <p:cNvSpPr>
            <a:spLocks noChangeShapeType="1"/>
          </p:cNvSpPr>
          <p:nvPr/>
        </p:nvSpPr>
        <p:spPr bwMode="auto">
          <a:xfrm>
            <a:off x="4716463" y="5589588"/>
            <a:ext cx="0" cy="2873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8" name="Line 181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39" name="Line 189"/>
          <p:cNvSpPr>
            <a:spLocks noChangeShapeType="1"/>
          </p:cNvSpPr>
          <p:nvPr/>
        </p:nvSpPr>
        <p:spPr bwMode="auto">
          <a:xfrm>
            <a:off x="1476375" y="580548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0" name="Line 190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1" name="Line 198"/>
          <p:cNvSpPr>
            <a:spLocks noChangeShapeType="1"/>
          </p:cNvSpPr>
          <p:nvPr/>
        </p:nvSpPr>
        <p:spPr bwMode="auto">
          <a:xfrm>
            <a:off x="4716463" y="5589588"/>
            <a:ext cx="0" cy="2873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2" name="Line 199"/>
          <p:cNvSpPr>
            <a:spLocks noChangeShapeType="1"/>
          </p:cNvSpPr>
          <p:nvPr/>
        </p:nvSpPr>
        <p:spPr bwMode="auto">
          <a:xfrm>
            <a:off x="1476375" y="580548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3" name="Line 200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4" name="Line 209"/>
          <p:cNvSpPr>
            <a:spLocks noChangeShapeType="1"/>
          </p:cNvSpPr>
          <p:nvPr/>
        </p:nvSpPr>
        <p:spPr bwMode="auto">
          <a:xfrm>
            <a:off x="4716463" y="5589588"/>
            <a:ext cx="0" cy="2873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5" name="Line 210"/>
          <p:cNvSpPr>
            <a:spLocks noChangeShapeType="1"/>
          </p:cNvSpPr>
          <p:nvPr/>
        </p:nvSpPr>
        <p:spPr bwMode="auto">
          <a:xfrm>
            <a:off x="1476375" y="580548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6" name="Line 211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7" name="Line 219"/>
          <p:cNvSpPr>
            <a:spLocks noChangeShapeType="1"/>
          </p:cNvSpPr>
          <p:nvPr/>
        </p:nvSpPr>
        <p:spPr bwMode="auto">
          <a:xfrm>
            <a:off x="4572000" y="1700213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8" name="Line 221"/>
          <p:cNvSpPr>
            <a:spLocks noChangeShapeType="1"/>
          </p:cNvSpPr>
          <p:nvPr/>
        </p:nvSpPr>
        <p:spPr bwMode="auto">
          <a:xfrm>
            <a:off x="4716463" y="5589588"/>
            <a:ext cx="0" cy="2873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49" name="Line 222"/>
          <p:cNvSpPr>
            <a:spLocks noChangeShapeType="1"/>
          </p:cNvSpPr>
          <p:nvPr/>
        </p:nvSpPr>
        <p:spPr bwMode="auto">
          <a:xfrm>
            <a:off x="1476375" y="5805488"/>
            <a:ext cx="0" cy="21590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5150" name="Line 223"/>
          <p:cNvSpPr>
            <a:spLocks noChangeShapeType="1"/>
          </p:cNvSpPr>
          <p:nvPr/>
        </p:nvSpPr>
        <p:spPr bwMode="auto">
          <a:xfrm>
            <a:off x="7812088" y="5373688"/>
            <a:ext cx="1587" cy="43338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53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3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Ejército de tierra - Emblemas en el Ejército de Tierra:.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None/>
            </a:pPr>
            <a:endParaRPr lang="es-ES" altLang="es-ES" sz="2000">
              <a:solidFill>
                <a:schemeClr val="tx2"/>
              </a:solidFill>
            </a:endParaRPr>
          </a:p>
        </p:txBody>
      </p:sp>
      <p:sp>
        <p:nvSpPr>
          <p:cNvPr id="27651" name="AutoShape 4" descr="Ejército de tierra - Emblemas en el Ejército de Tierra:.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None/>
            </a:pPr>
            <a:endParaRPr lang="es-ES" altLang="es-ES" sz="2000">
              <a:solidFill>
                <a:schemeClr val="tx2"/>
              </a:solidFill>
            </a:endParaRPr>
          </a:p>
        </p:txBody>
      </p:sp>
      <p:sp>
        <p:nvSpPr>
          <p:cNvPr id="27652" name="AutoShape 6" descr="Ejército de Tierra (España) - Wikipedia, la enciclopedia libre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None/>
            </a:pPr>
            <a:endParaRPr lang="es-ES" altLang="es-ES" sz="2000">
              <a:solidFill>
                <a:schemeClr val="tx2"/>
              </a:solidFill>
            </a:endParaRPr>
          </a:p>
        </p:txBody>
      </p:sp>
      <p:sp>
        <p:nvSpPr>
          <p:cNvPr id="27653" name="AutoShape 8" descr="Guardia Civil"/>
          <p:cNvSpPr>
            <a:spLocks noChangeAspect="1" noChangeArrowheads="1"/>
          </p:cNvSpPr>
          <p:nvPr/>
        </p:nvSpPr>
        <p:spPr bwMode="auto">
          <a:xfrm>
            <a:off x="161925" y="-152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None/>
            </a:pPr>
            <a:endParaRPr lang="es-ES" altLang="es-ES" sz="2000">
              <a:solidFill>
                <a:schemeClr val="tx2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027335" y="260648"/>
            <a:ext cx="6357937" cy="523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rgbClr val="800000"/>
                </a:solidFill>
                <a:latin typeface="Arial" charset="0"/>
                <a:cs typeface="Arial" charset="0"/>
              </a:rPr>
              <a:t>Teléfono de Atención Psicológica </a:t>
            </a:r>
            <a:r>
              <a:rPr lang="es-ES" sz="2800" b="1" dirty="0">
                <a:solidFill>
                  <a:srgbClr val="800000"/>
                </a:solidFill>
                <a:latin typeface="Arial" charset="0"/>
                <a:cs typeface="Arial" charset="0"/>
              </a:rPr>
              <a:t>(TAP)</a:t>
            </a:r>
          </a:p>
        </p:txBody>
      </p:sp>
      <p:pic>
        <p:nvPicPr>
          <p:cNvPr id="27655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458" y="3933056"/>
            <a:ext cx="1537542" cy="289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65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04871"/>
              </p:ext>
            </p:extLst>
          </p:nvPr>
        </p:nvGraphicFramePr>
        <p:xfrm>
          <a:off x="1196975" y="1557338"/>
          <a:ext cx="6707188" cy="490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3" name="Hoja de cálculo" r:id="rId5" imgW="5532333" imgH="4236752" progId="Excel.Sheet.8">
                  <p:embed/>
                </p:oleObj>
              </mc:Choice>
              <mc:Fallback>
                <p:oleObj name="Hoja de cálculo" r:id="rId5" imgW="5532333" imgH="4236752" progId="Excel.Sheet.8">
                  <p:embed/>
                  <p:pic>
                    <p:nvPicPr>
                      <p:cNvPr id="0" name="Chart 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1557338"/>
                        <a:ext cx="6707188" cy="490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123728" y="358128"/>
            <a:ext cx="6357937" cy="523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b="1" dirty="0">
                <a:solidFill>
                  <a:srgbClr val="800000"/>
                </a:solidFill>
                <a:latin typeface="Arial" charset="0"/>
                <a:cs typeface="Arial" charset="0"/>
              </a:rPr>
              <a:t>Teléfono de Atención Psicológica </a:t>
            </a:r>
            <a:r>
              <a:rPr lang="es-ES" sz="2800" b="1" dirty="0">
                <a:solidFill>
                  <a:srgbClr val="800000"/>
                </a:solidFill>
                <a:latin typeface="Arial" charset="0"/>
                <a:cs typeface="Arial" charset="0"/>
              </a:rPr>
              <a:t>(TAP)</a:t>
            </a:r>
          </a:p>
        </p:txBody>
      </p:sp>
      <p:graphicFrame>
        <p:nvGraphicFramePr>
          <p:cNvPr id="3" name="2 Gráfico"/>
          <p:cNvGraphicFramePr/>
          <p:nvPr>
            <p:extLst>
              <p:ext uri="{D42A27DB-BD31-4B8C-83A1-F6EECF244321}">
                <p14:modId xmlns:p14="http://schemas.microsoft.com/office/powerpoint/2010/main" val="788815185"/>
              </p:ext>
            </p:extLst>
          </p:nvPr>
        </p:nvGraphicFramePr>
        <p:xfrm>
          <a:off x="1115616" y="2064914"/>
          <a:ext cx="7632847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3826532" y="148478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rgbClr val="800000"/>
                </a:solidFill>
              </a:rPr>
              <a:t>Número llamadas  </a:t>
            </a:r>
          </a:p>
          <a:p>
            <a:pPr algn="ctr"/>
            <a:r>
              <a:rPr lang="es-ES" sz="1200" b="1" dirty="0" smtClean="0">
                <a:solidFill>
                  <a:srgbClr val="800000"/>
                </a:solidFill>
              </a:rPr>
              <a:t>2012-2021 </a:t>
            </a:r>
            <a:endParaRPr lang="es-ES" sz="1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1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3412995870"/>
              </p:ext>
            </p:extLst>
          </p:nvPr>
        </p:nvGraphicFramePr>
        <p:xfrm>
          <a:off x="1403648" y="1556792"/>
          <a:ext cx="7482929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908175" y="404813"/>
            <a:ext cx="6480175" cy="3698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800" b="1" dirty="0">
                <a:solidFill>
                  <a:srgbClr val="800000"/>
                </a:solidFill>
                <a:latin typeface="Arial" charset="0"/>
                <a:cs typeface="Arial" charset="0"/>
              </a:rPr>
              <a:t>Teléfono de Atención Psicológica (TAP)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>
            <p:extLst>
              <p:ext uri="{D42A27DB-BD31-4B8C-83A1-F6EECF244321}">
                <p14:modId xmlns:p14="http://schemas.microsoft.com/office/powerpoint/2010/main" val="1464540233"/>
              </p:ext>
            </p:extLst>
          </p:nvPr>
        </p:nvGraphicFramePr>
        <p:xfrm>
          <a:off x="1331640" y="1268760"/>
          <a:ext cx="734481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908175" y="333375"/>
            <a:ext cx="6480175" cy="3683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algn="ctr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800" b="1" dirty="0">
                <a:solidFill>
                  <a:srgbClr val="800000"/>
                </a:solidFill>
                <a:latin typeface="Arial" charset="0"/>
                <a:cs typeface="Arial" charset="0"/>
              </a:rPr>
              <a:t>Teléfono de Atención Psicológica (TAP)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583298" y="289499"/>
            <a:ext cx="7056834" cy="6408738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26000">
                <a:srgbClr val="A9A987"/>
              </a:gs>
              <a:gs pos="83000">
                <a:srgbClr val="FFFFCC">
                  <a:alpha val="99000"/>
                </a:srgbClr>
              </a:gs>
            </a:gsLst>
            <a:lin ang="5400000" scaled="0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898525" indent="-8985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63663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7165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179638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87625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0448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5020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592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4164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</a:pPr>
            <a:endParaRPr lang="es-ES" altLang="es-ES" sz="2800" b="1" dirty="0" smtClean="0">
              <a:solidFill>
                <a:srgbClr val="3366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800" b="1" dirty="0" smtClean="0">
              <a:solidFill>
                <a:srgbClr val="3366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800" b="1" dirty="0" smtClean="0">
                <a:solidFill>
                  <a:srgbClr val="336600"/>
                </a:solidFill>
              </a:rPr>
              <a:t>DIRECCI</a:t>
            </a:r>
            <a:r>
              <a:rPr lang="es-ES" altLang="es-ES" sz="2800" b="1" dirty="0" smtClean="0">
                <a:solidFill>
                  <a:srgbClr val="336600"/>
                </a:solidFill>
                <a:latin typeface="Times New Roman" panose="02020603050405020304" pitchFamily="18" charset="0"/>
              </a:rPr>
              <a:t>Ó</a:t>
            </a:r>
            <a:r>
              <a:rPr lang="es-ES" altLang="es-ES" sz="2800" b="1" dirty="0" smtClean="0">
                <a:solidFill>
                  <a:srgbClr val="336600"/>
                </a:solidFill>
              </a:rPr>
              <a:t>N </a:t>
            </a:r>
            <a:r>
              <a:rPr lang="es-ES" altLang="es-ES" sz="2800" b="1" dirty="0">
                <a:solidFill>
                  <a:srgbClr val="336600"/>
                </a:solidFill>
              </a:rPr>
              <a:t>GENERAL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800" b="1" dirty="0">
                <a:solidFill>
                  <a:srgbClr val="336600"/>
                </a:solidFill>
              </a:rPr>
              <a:t>DE LA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800" b="1" dirty="0">
                <a:solidFill>
                  <a:srgbClr val="336600"/>
                </a:solidFill>
              </a:rPr>
              <a:t>GUARDIA CIVIL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400" b="1" dirty="0">
              <a:solidFill>
                <a:srgbClr val="99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400" b="1" dirty="0" smtClean="0">
              <a:solidFill>
                <a:srgbClr val="99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400" b="1" dirty="0">
              <a:solidFill>
                <a:srgbClr val="99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800" b="1" dirty="0">
                <a:solidFill>
                  <a:srgbClr val="990000"/>
                </a:solidFill>
              </a:rPr>
              <a:t>Servicio de Psicología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800" b="1" i="1" dirty="0" smtClean="0">
                <a:solidFill>
                  <a:srgbClr val="000066"/>
                </a:solidFill>
              </a:rPr>
              <a:t>dg-psicolog</a:t>
            </a:r>
            <a:r>
              <a:rPr lang="es-ES" altLang="es-ES" sz="2800" b="1" i="1" dirty="0">
                <a:solidFill>
                  <a:srgbClr val="000066"/>
                </a:solidFill>
                <a:latin typeface="+mj-lt"/>
              </a:rPr>
              <a:t>i</a:t>
            </a:r>
            <a:r>
              <a:rPr lang="es-ES" altLang="es-ES" sz="2800" b="1" i="1" dirty="0" smtClean="0">
                <a:solidFill>
                  <a:srgbClr val="000066"/>
                </a:solidFill>
              </a:rPr>
              <a:t>a@guardiacivil.org</a:t>
            </a:r>
            <a:endParaRPr lang="es-ES" altLang="es-ES" sz="2800" b="1" i="1" dirty="0">
              <a:solidFill>
                <a:srgbClr val="000066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altLang="es-ES" sz="2400" b="1" dirty="0">
                <a:solidFill>
                  <a:srgbClr val="990000"/>
                </a:solidFill>
              </a:rPr>
              <a:t>Tel.: 91 514 60 88</a:t>
            </a:r>
            <a:r>
              <a:rPr lang="es-ES" altLang="es-ES" sz="2400" b="1" dirty="0"/>
              <a:t>   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2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es-ES" altLang="es-ES" sz="1800" b="1" i="1" dirty="0">
              <a:solidFill>
                <a:schemeClr val="accent2"/>
              </a:solidFill>
            </a:endParaRP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807" y="4842991"/>
            <a:ext cx="403225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62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2301875" y="188913"/>
            <a:ext cx="6842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b="1">
                <a:solidFill>
                  <a:schemeClr val="bg1"/>
                </a:solidFill>
              </a:rPr>
              <a:t>ANTECEDENTES DEL PLAN DE PREVENCIÓN</a:t>
            </a:r>
          </a:p>
        </p:txBody>
      </p:sp>
      <p:sp>
        <p:nvSpPr>
          <p:cNvPr id="100357" name="Text Box 5"/>
          <p:cNvSpPr txBox="1">
            <a:spLocks noChangeArrowheads="1"/>
          </p:cNvSpPr>
          <p:nvPr/>
        </p:nvSpPr>
        <p:spPr bwMode="auto">
          <a:xfrm>
            <a:off x="759612" y="1196752"/>
            <a:ext cx="8208963" cy="363176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marL="88900" indent="-88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None/>
              <a:defRPr/>
            </a:pPr>
            <a:endParaRPr lang="es-ES" altLang="es-ES" dirty="0" smtClean="0">
              <a:solidFill>
                <a:schemeClr val="tx2"/>
              </a:solidFill>
            </a:endParaRPr>
          </a:p>
          <a:p>
            <a:pPr marL="177800" indent="-177800"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s-ES" altLang="es-ES" dirty="0" smtClean="0">
                <a:solidFill>
                  <a:srgbClr val="800000"/>
                </a:solidFill>
              </a:rPr>
              <a:t> </a:t>
            </a:r>
            <a:r>
              <a:rPr lang="es-ES" altLang="es-ES" b="1" u="sng" dirty="0" smtClean="0">
                <a:solidFill>
                  <a:srgbClr val="800000"/>
                </a:solidFill>
              </a:rPr>
              <a:t>Año 1984</a:t>
            </a:r>
            <a:r>
              <a:rPr lang="es-ES" altLang="es-ES" dirty="0" smtClean="0">
                <a:solidFill>
                  <a:schemeClr val="tx2"/>
                </a:solidFill>
              </a:rPr>
              <a:t> el Estado Mayor de la Guardia Civil estableció que todas las Unidades </a:t>
            </a:r>
            <a:r>
              <a:rPr lang="es-ES" altLang="es-ES" b="1" dirty="0" smtClean="0">
                <a:solidFill>
                  <a:schemeClr val="tx2"/>
                </a:solidFill>
              </a:rPr>
              <a:t>remitieran al Servicio de Psicología los casos de suicidio</a:t>
            </a:r>
            <a:r>
              <a:rPr lang="es-ES" altLang="es-ES" dirty="0" smtClean="0">
                <a:solidFill>
                  <a:schemeClr val="tx2"/>
                </a:solidFill>
              </a:rPr>
              <a:t> para estudiarlos y REALIZAR INVESTIGACIÓN.</a:t>
            </a:r>
          </a:p>
          <a:p>
            <a:pPr marL="177800" indent="-177800"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s-ES" altLang="es-ES" b="1" dirty="0" smtClean="0">
                <a:solidFill>
                  <a:srgbClr val="800000"/>
                </a:solidFill>
              </a:rPr>
              <a:t> </a:t>
            </a:r>
            <a:r>
              <a:rPr lang="es-ES" altLang="es-ES" b="1" u="sng" dirty="0" smtClean="0">
                <a:solidFill>
                  <a:srgbClr val="800000"/>
                </a:solidFill>
              </a:rPr>
              <a:t>Año</a:t>
            </a:r>
            <a:r>
              <a:rPr lang="es-ES" altLang="es-ES" u="sng" dirty="0" smtClean="0">
                <a:solidFill>
                  <a:srgbClr val="800000"/>
                </a:solidFill>
              </a:rPr>
              <a:t> </a:t>
            </a:r>
            <a:r>
              <a:rPr lang="es-ES" altLang="es-ES" b="1" u="sng" dirty="0" smtClean="0">
                <a:solidFill>
                  <a:srgbClr val="800000"/>
                </a:solidFill>
              </a:rPr>
              <a:t>1995</a:t>
            </a:r>
            <a:r>
              <a:rPr lang="es-ES" altLang="es-ES" b="1" dirty="0" smtClean="0">
                <a:solidFill>
                  <a:schemeClr val="tx2"/>
                </a:solidFill>
              </a:rPr>
              <a:t> </a:t>
            </a:r>
            <a:r>
              <a:rPr lang="es-ES" altLang="es-ES" dirty="0" smtClean="0">
                <a:solidFill>
                  <a:schemeClr val="tx2"/>
                </a:solidFill>
              </a:rPr>
              <a:t>el Servicio de Psicología elabora un TEXTO y MEDIDAS PARA LA PREVENCIÓN DEL SUICIDIO en guardias civiles. </a:t>
            </a:r>
          </a:p>
          <a:p>
            <a:pPr marL="177800" indent="-177800" eaLnBrk="1" hangingPunct="1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buChar char="Ø"/>
              <a:defRPr/>
            </a:pPr>
            <a:r>
              <a:rPr lang="es-ES" altLang="es-ES" dirty="0" smtClean="0">
                <a:solidFill>
                  <a:schemeClr val="tx2"/>
                </a:solidFill>
              </a:rPr>
              <a:t> </a:t>
            </a:r>
            <a:r>
              <a:rPr lang="es-ES" altLang="es-ES" b="1" u="sng" dirty="0" smtClean="0">
                <a:solidFill>
                  <a:srgbClr val="800000"/>
                </a:solidFill>
              </a:rPr>
              <a:t>Año 2000</a:t>
            </a:r>
            <a:r>
              <a:rPr lang="es-ES" altLang="es-ES" dirty="0" smtClean="0">
                <a:solidFill>
                  <a:schemeClr val="tx2"/>
                </a:solidFill>
              </a:rPr>
              <a:t> el Servicio de Psicología elabora una propuesta sobre el  DESARROLLO DE ACTUACIONES DE PREVENCIÓN del riesgo suicida.</a:t>
            </a:r>
            <a:br>
              <a:rPr lang="es-ES" altLang="es-ES" dirty="0" smtClean="0">
                <a:solidFill>
                  <a:schemeClr val="tx2"/>
                </a:solidFill>
              </a:rPr>
            </a:br>
            <a:endParaRPr lang="es-ES" altLang="es-ES" dirty="0" smtClean="0">
              <a:solidFill>
                <a:schemeClr val="tx2"/>
              </a:solidFill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975643" y="5517232"/>
            <a:ext cx="8137525" cy="64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s-ES" altLang="es-ES" sz="1800" dirty="0">
                <a:solidFill>
                  <a:srgbClr val="800000"/>
                </a:solidFill>
              </a:rPr>
              <a:t>  Hasta </a:t>
            </a:r>
            <a:r>
              <a:rPr lang="es-ES" altLang="es-ES" sz="1800" dirty="0" smtClean="0">
                <a:solidFill>
                  <a:srgbClr val="800000"/>
                </a:solidFill>
              </a:rPr>
              <a:t>2001 </a:t>
            </a:r>
            <a:r>
              <a:rPr lang="es-ES" altLang="es-ES" sz="1800" dirty="0">
                <a:solidFill>
                  <a:srgbClr val="800000"/>
                </a:solidFill>
              </a:rPr>
              <a:t>no existía de forma específica </a:t>
            </a:r>
            <a:r>
              <a:rPr lang="es-ES" altLang="es-ES" sz="1800" dirty="0" smtClean="0">
                <a:solidFill>
                  <a:srgbClr val="800000"/>
                </a:solidFill>
              </a:rPr>
              <a:t>ningún </a:t>
            </a:r>
            <a:r>
              <a:rPr lang="es-ES" altLang="es-ES" sz="1800" b="1" i="1" dirty="0">
                <a:solidFill>
                  <a:srgbClr val="800000"/>
                </a:solidFill>
              </a:rPr>
              <a:t>Plan de Prevención de Conductas Suicidas</a:t>
            </a:r>
            <a:r>
              <a:rPr lang="es-ES" altLang="es-ES" sz="1800" i="1" dirty="0">
                <a:solidFill>
                  <a:srgbClr val="800000"/>
                </a:solidFill>
              </a:rPr>
              <a:t> </a:t>
            </a:r>
            <a:r>
              <a:rPr lang="es-ES" altLang="es-ES" sz="1800" dirty="0">
                <a:solidFill>
                  <a:srgbClr val="800000"/>
                </a:solidFill>
              </a:rPr>
              <a:t>en la Guardia Civil.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9138" y="1628775"/>
            <a:ext cx="8424862" cy="470852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41338" indent="-7938" algn="l" defTabSz="541338" eaLnBrk="1" hangingPunct="1"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s-ES" altLang="es-ES" sz="2000" dirty="0" smtClean="0"/>
              <a:t>-</a:t>
            </a:r>
            <a:r>
              <a:rPr lang="es-ES" altLang="es-ES" sz="2400" b="1" dirty="0" smtClean="0"/>
              <a:t> I PLAN DE PREVENCIÓN</a:t>
            </a:r>
            <a:r>
              <a:rPr lang="es-ES" altLang="es-ES" sz="2400" dirty="0" smtClean="0"/>
              <a:t>: </a:t>
            </a:r>
            <a:r>
              <a:rPr lang="es-ES" altLang="es-ES" sz="2000" dirty="0" smtClean="0"/>
              <a:t>Marzo 2002- Marzo 2005</a:t>
            </a:r>
            <a:br>
              <a:rPr lang="es-ES" altLang="es-ES" sz="2000" dirty="0" smtClean="0"/>
            </a:br>
            <a:r>
              <a:rPr lang="es-ES" altLang="es-ES" sz="2000" dirty="0" smtClean="0"/>
              <a:t/>
            </a:r>
            <a:br>
              <a:rPr lang="es-ES" altLang="es-ES" sz="2000" dirty="0" smtClean="0"/>
            </a:br>
            <a:r>
              <a:rPr lang="es-ES" altLang="es-ES" sz="2000" dirty="0" smtClean="0">
                <a:solidFill>
                  <a:srgbClr val="800000"/>
                </a:solidFill>
              </a:rPr>
              <a:t>- </a:t>
            </a:r>
            <a:r>
              <a:rPr lang="es-ES" altLang="es-ES" sz="2400" b="1" dirty="0" smtClean="0">
                <a:solidFill>
                  <a:srgbClr val="800000"/>
                </a:solidFill>
              </a:rPr>
              <a:t>II PLAN DE PREVENCIÓN (PPCS):</a:t>
            </a:r>
            <a:r>
              <a:rPr lang="es-ES" altLang="es-ES" sz="2400" dirty="0" smtClean="0">
                <a:solidFill>
                  <a:srgbClr val="800000"/>
                </a:solidFill>
              </a:rPr>
              <a:t> </a:t>
            </a:r>
            <a:r>
              <a:rPr lang="es-ES" altLang="es-ES" sz="2000" dirty="0" smtClean="0"/>
              <a:t>Marzo 2005- Marzo     2010.</a:t>
            </a:r>
            <a:br>
              <a:rPr lang="es-ES" altLang="es-ES" sz="2000" dirty="0" smtClean="0"/>
            </a:br>
            <a:r>
              <a:rPr lang="es-ES" altLang="es-ES" sz="2000" dirty="0" smtClean="0"/>
              <a:t/>
            </a:r>
            <a:br>
              <a:rPr lang="es-ES" altLang="es-ES" sz="2000" dirty="0" smtClean="0"/>
            </a:br>
            <a:r>
              <a:rPr lang="es-ES" altLang="es-ES" sz="2000" dirty="0" smtClean="0"/>
              <a:t>-  </a:t>
            </a:r>
            <a:r>
              <a:rPr lang="es-ES" altLang="es-ES" sz="2400" b="1" dirty="0" smtClean="0"/>
              <a:t>PLAN ACTUAL:</a:t>
            </a:r>
            <a:r>
              <a:rPr lang="es-ES" altLang="es-ES" sz="2400" dirty="0" smtClean="0"/>
              <a:t> </a:t>
            </a:r>
            <a:r>
              <a:rPr lang="es-ES" altLang="es-ES" sz="2000" dirty="0" smtClean="0"/>
              <a:t>Marzo 2010 - actualidad</a:t>
            </a:r>
            <a:r>
              <a:rPr lang="es-ES" altLang="es-ES" sz="2400" dirty="0" smtClean="0"/>
              <a:t> </a:t>
            </a:r>
            <a:r>
              <a:rPr lang="es-ES" altLang="es-ES" sz="2400" b="1" dirty="0" smtClean="0">
                <a:solidFill>
                  <a:schemeClr val="tx1"/>
                </a:solidFill>
              </a:rPr>
              <a:t>(PPAP)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826756" y="404662"/>
            <a:ext cx="7317244" cy="430887"/>
          </a:xfrm>
          <a:prstGeom prst="rect">
            <a:avLst/>
          </a:prstGeom>
          <a:solidFill>
            <a:schemeClr val="accent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extLst/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2200" b="1" dirty="0">
                <a:solidFill>
                  <a:srgbClr val="990000"/>
                </a:solidFill>
              </a:rPr>
              <a:t>CRONOGRAMA PLANES DE PREVENCIÓN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-204788"/>
            <a:ext cx="7416800" cy="706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4196" name="Rectangle 4"/>
          <p:cNvSpPr>
            <a:spLocks noChangeArrowheads="1"/>
          </p:cNvSpPr>
          <p:nvPr/>
        </p:nvSpPr>
        <p:spPr bwMode="auto">
          <a:xfrm>
            <a:off x="1331913" y="4868863"/>
            <a:ext cx="3382962" cy="6477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264197" name="Text Box 5"/>
          <p:cNvSpPr txBox="1">
            <a:spLocks noChangeArrowheads="1"/>
          </p:cNvSpPr>
          <p:nvPr/>
        </p:nvSpPr>
        <p:spPr bwMode="auto">
          <a:xfrm>
            <a:off x="1116013" y="2852936"/>
            <a:ext cx="7416800" cy="1015663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dirty="0"/>
              <a:t>Esta iniciativa, sin embargo, sólo tendrá éxito si cuenta con el apoyo y la colaboración de todos y cada uno de los componentes de la Guardia Civil. </a:t>
            </a:r>
          </a:p>
        </p:txBody>
      </p:sp>
      <p:sp>
        <p:nvSpPr>
          <p:cNvPr id="264198" name="Line 6"/>
          <p:cNvSpPr>
            <a:spLocks noChangeShapeType="1"/>
          </p:cNvSpPr>
          <p:nvPr/>
        </p:nvSpPr>
        <p:spPr bwMode="auto">
          <a:xfrm flipV="1">
            <a:off x="2771800" y="3972649"/>
            <a:ext cx="863600" cy="7921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4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4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4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6" grpId="0" animBg="1"/>
      <p:bldP spid="264197" grpId="0" animBg="1"/>
      <p:bldP spid="2641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pPr indent="-254000" algn="ctr" eaLnBrk="1" hangingPunct="1">
              <a:lnSpc>
                <a:spcPct val="80000"/>
              </a:lnSpc>
              <a:buFontTx/>
              <a:buNone/>
            </a:pPr>
            <a:endParaRPr lang="es-ES" altLang="es-ES" sz="2800" u="sng" smtClean="0">
              <a:solidFill>
                <a:srgbClr val="990000"/>
              </a:solidFill>
              <a:latin typeface="Tahoma" panose="020B0604030504040204" pitchFamily="34" charset="0"/>
            </a:endParaRPr>
          </a:p>
          <a:p>
            <a:pPr indent="-254000" algn="ctr" eaLnBrk="1" hangingPunct="1">
              <a:lnSpc>
                <a:spcPct val="80000"/>
              </a:lnSpc>
              <a:buFontTx/>
              <a:buNone/>
            </a:pPr>
            <a:r>
              <a:rPr lang="es-ES" altLang="es-ES" sz="2800" u="sng" smtClean="0">
                <a:solidFill>
                  <a:srgbClr val="990000"/>
                </a:solidFill>
                <a:latin typeface="Tahoma" panose="020B0604030504040204" pitchFamily="34" charset="0"/>
              </a:rPr>
              <a:t>CONCLUSIONES DE LOS ESTUDIOS PREVIOS</a:t>
            </a:r>
          </a:p>
          <a:p>
            <a:pPr indent="-254000" algn="ctr" eaLnBrk="1" hangingPunct="1">
              <a:lnSpc>
                <a:spcPct val="80000"/>
              </a:lnSpc>
              <a:buFontTx/>
              <a:buNone/>
            </a:pPr>
            <a:endParaRPr lang="es-ES" altLang="es-ES" sz="2400" smtClean="0">
              <a:latin typeface="Tahoma" panose="020B0604030504040204" pitchFamily="34" charset="0"/>
            </a:endParaRPr>
          </a:p>
          <a:p>
            <a:pPr indent="-254000" algn="ctr" eaLnBrk="1" hangingPunct="1">
              <a:lnSpc>
                <a:spcPct val="80000"/>
              </a:lnSpc>
              <a:buFontTx/>
              <a:buNone/>
            </a:pPr>
            <a:r>
              <a:rPr lang="es-ES" altLang="es-ES" sz="2400" smtClean="0">
                <a:latin typeface="Tahoma" panose="020B0604030504040204" pitchFamily="34" charset="0"/>
              </a:rPr>
              <a:t>Ser</a:t>
            </a:r>
            <a:r>
              <a:rPr lang="es-ES" altLang="es-ES" sz="2400" smtClean="0"/>
              <a:t>í</a:t>
            </a:r>
            <a:r>
              <a:rPr lang="es-ES" altLang="es-ES" sz="2400" smtClean="0">
                <a:latin typeface="Tahoma" panose="020B0604030504040204" pitchFamily="34" charset="0"/>
              </a:rPr>
              <a:t>a preciso actuar sobre diversos frentes:</a:t>
            </a:r>
          </a:p>
          <a:p>
            <a:pPr indent="-254000" algn="ctr" eaLnBrk="1" hangingPunct="1">
              <a:lnSpc>
                <a:spcPct val="80000"/>
              </a:lnSpc>
              <a:buFontTx/>
              <a:buNone/>
            </a:pPr>
            <a:endParaRPr lang="es-ES" altLang="es-ES" sz="2400" smtClean="0">
              <a:latin typeface="Tahoma" panose="020B0604030504040204" pitchFamily="34" charset="0"/>
            </a:endParaRP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Mandos Unidades (tanta preocupaci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por salud f</a:t>
            </a:r>
            <a:r>
              <a:rPr lang="es-ES" altLang="es-ES" sz="1800" smtClean="0"/>
              <a:t>í</a:t>
            </a:r>
            <a:r>
              <a:rPr lang="es-ES" altLang="es-ES" sz="1800" smtClean="0">
                <a:latin typeface="Tahoma" panose="020B0604030504040204" pitchFamily="34" charset="0"/>
              </a:rPr>
              <a:t>sica como por la mental).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Centros de ense</a:t>
            </a:r>
            <a:r>
              <a:rPr lang="es-ES" altLang="es-ES" sz="1800" smtClean="0"/>
              <a:t>ñ</a:t>
            </a:r>
            <a:r>
              <a:rPr lang="es-ES" altLang="es-ES" sz="1800" smtClean="0">
                <a:latin typeface="Tahoma" panose="020B0604030504040204" pitchFamily="34" charset="0"/>
              </a:rPr>
              <a:t>anza y de formaci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Procesos selectivos y seguimiento alumnos.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Evaluaci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alumnos en Centros de Ense</a:t>
            </a:r>
            <a:r>
              <a:rPr lang="es-ES" altLang="es-ES" sz="1800" smtClean="0"/>
              <a:t>ñ</a:t>
            </a:r>
            <a:r>
              <a:rPr lang="es-ES" altLang="es-ES" sz="1800" smtClean="0">
                <a:latin typeface="Tahoma" panose="020B0604030504040204" pitchFamily="34" charset="0"/>
              </a:rPr>
              <a:t>anza Promoci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y Perfeccionamiento.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Contacto, evaluaci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n, seguimiento antecedentes suicidas.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Seguimiento y control trastornos depresivos, de ansiedad y otros.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Evaluaci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psicol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gica de detecci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de riesgo ante s</a:t>
            </a:r>
            <a:r>
              <a:rPr lang="es-ES" altLang="es-ES" sz="1800" smtClean="0"/>
              <a:t>í</a:t>
            </a:r>
            <a:r>
              <a:rPr lang="es-ES" altLang="es-ES" sz="1800" smtClean="0">
                <a:latin typeface="Tahoma" panose="020B0604030504040204" pitchFamily="34" charset="0"/>
              </a:rPr>
              <a:t>ntomas.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Control consumo bebidas alcoh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licas y drogas.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Apoyo psicol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gicos ante eventos vitales estresantes.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700" b="1" smtClean="0">
                <a:latin typeface="Tahoma" panose="020B0604030504040204" pitchFamily="34" charset="0"/>
              </a:rPr>
              <a:t>Apertura l</a:t>
            </a:r>
            <a:r>
              <a:rPr lang="es-ES" altLang="es-ES" sz="1700" b="1" smtClean="0"/>
              <a:t>í</a:t>
            </a:r>
            <a:r>
              <a:rPr lang="es-ES" altLang="es-ES" sz="1700" b="1" smtClean="0">
                <a:latin typeface="Tahoma" panose="020B0604030504040204" pitchFamily="34" charset="0"/>
              </a:rPr>
              <a:t>neas directas y confidenciales de apoyo psicol</a:t>
            </a:r>
            <a:r>
              <a:rPr lang="es-ES" altLang="es-ES" sz="1700" b="1" smtClean="0"/>
              <a:t>ó</a:t>
            </a:r>
            <a:r>
              <a:rPr lang="es-ES" altLang="es-ES" sz="1700" b="1" smtClean="0">
                <a:latin typeface="Tahoma" panose="020B0604030504040204" pitchFamily="34" charset="0"/>
              </a:rPr>
              <a:t>gico</a:t>
            </a:r>
            <a:r>
              <a:rPr lang="es-ES" altLang="es-ES" sz="1800" b="1" smtClean="0">
                <a:latin typeface="Tahoma" panose="020B0604030504040204" pitchFamily="34" charset="0"/>
              </a:rPr>
              <a:t>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Atenci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inmediata ante situaciones de crisis.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Seminario </a:t>
            </a:r>
            <a:r>
              <a:rPr lang="es-ES" altLang="es-ES" sz="1800" smtClean="0"/>
              <a:t>“</a:t>
            </a:r>
            <a:r>
              <a:rPr lang="es-ES" altLang="es-ES" sz="1800" smtClean="0">
                <a:latin typeface="Tahoma" panose="020B0604030504040204" pitchFamily="34" charset="0"/>
              </a:rPr>
              <a:t>Prevenci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de conductas suicidas</a:t>
            </a:r>
            <a:r>
              <a:rPr lang="es-ES" altLang="es-ES" sz="1800" smtClean="0"/>
              <a:t>”</a:t>
            </a:r>
            <a:r>
              <a:rPr lang="es-ES" altLang="es-ES" sz="1800" smtClean="0">
                <a:latin typeface="Tahoma" panose="020B0604030504040204" pitchFamily="34" charset="0"/>
              </a:rPr>
              <a:t>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Conferencias prevenci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del suicidio en las unidades.</a:t>
            </a:r>
          </a:p>
          <a:p>
            <a:pPr marL="898525" lvl="1" indent="-174625" eaLnBrk="1" hangingPunct="1">
              <a:lnSpc>
                <a:spcPct val="80000"/>
              </a:lnSpc>
              <a:buSzPct val="60000"/>
              <a:buFont typeface="Wingdings" panose="05000000000000000000" pitchFamily="2" charset="2"/>
              <a:buChar char="§"/>
            </a:pPr>
            <a:r>
              <a:rPr lang="es-ES" altLang="es-ES" sz="1800" smtClean="0">
                <a:latin typeface="Tahoma" panose="020B0604030504040204" pitchFamily="34" charset="0"/>
              </a:rPr>
              <a:t>Evaluaci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n y seguimiento conductas an</a:t>
            </a:r>
            <a:r>
              <a:rPr lang="es-ES" altLang="es-ES" sz="1800" smtClean="0"/>
              <a:t>ó</a:t>
            </a:r>
            <a:r>
              <a:rPr lang="es-ES" altLang="es-ES" sz="1800" smtClean="0">
                <a:latin typeface="Tahoma" panose="020B0604030504040204" pitchFamily="34" charset="0"/>
              </a:rPr>
              <a:t>malas.</a:t>
            </a:r>
          </a:p>
          <a:p>
            <a:pPr marL="898525" lvl="1" indent="-174625" eaLnBrk="1" hangingPunct="1">
              <a:lnSpc>
                <a:spcPct val="80000"/>
              </a:lnSpc>
            </a:pPr>
            <a:r>
              <a:rPr lang="es-ES" altLang="es-ES" sz="2000" smtClean="0"/>
              <a:t>………………</a:t>
            </a:r>
            <a:endParaRPr lang="es-ES" altLang="es-ES" sz="2000" smtClean="0">
              <a:latin typeface="Tahoma" panose="020B0604030504040204" pitchFamily="34" charset="0"/>
            </a:endParaRPr>
          </a:p>
          <a:p>
            <a:pPr marL="898525" lvl="1" indent="-174625" eaLnBrk="1" hangingPunct="1">
              <a:lnSpc>
                <a:spcPct val="80000"/>
              </a:lnSpc>
            </a:pPr>
            <a:endParaRPr lang="es-ES" altLang="es-ES" sz="2000" smtClean="0">
              <a:latin typeface="Tahoma" panose="020B0604030504040204" pitchFamily="34" charset="0"/>
            </a:endParaRPr>
          </a:p>
        </p:txBody>
      </p:sp>
      <p:sp>
        <p:nvSpPr>
          <p:cNvPr id="2" name="Elipse 1"/>
          <p:cNvSpPr>
            <a:spLocks noChangeArrowheads="1"/>
          </p:cNvSpPr>
          <p:nvPr/>
        </p:nvSpPr>
        <p:spPr bwMode="auto">
          <a:xfrm>
            <a:off x="395288" y="4221163"/>
            <a:ext cx="7705725" cy="576262"/>
          </a:xfrm>
          <a:prstGeom prst="ellips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620713"/>
            <a:ext cx="8064500" cy="6092825"/>
          </a:xfrm>
          <a:solidFill>
            <a:srgbClr val="DDDDDD"/>
          </a:solidFill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es-ES" altLang="es-ES" sz="2400" dirty="0" smtClean="0"/>
              <a:t>	</a:t>
            </a:r>
            <a:endParaRPr lang="es-ES" altLang="es-ES" sz="2400" b="1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r>
              <a:rPr lang="es-ES" altLang="es-E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 PPAP contempla las</a:t>
            </a:r>
            <a:r>
              <a:rPr lang="es-ES" altLang="es-ES" sz="2400" b="1" dirty="0" smtClean="0">
                <a:solidFill>
                  <a:srgbClr val="006600"/>
                </a:solidFill>
              </a:rPr>
              <a:t> </a:t>
            </a:r>
            <a:r>
              <a:rPr lang="es-ES" altLang="es-E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Áreas de actuación de:</a:t>
            </a:r>
            <a:r>
              <a:rPr lang="es-ES" altLang="es-ES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es-ES" altLang="es-ES" sz="2000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/>
              <a:t> </a:t>
            </a:r>
            <a:r>
              <a:rPr lang="es-ES" altLang="es-ES" sz="2000" b="1" u="sng" dirty="0" smtClean="0">
                <a:solidFill>
                  <a:srgbClr val="800000"/>
                </a:solidFill>
              </a:rPr>
              <a:t>Prevención Primaria</a:t>
            </a:r>
            <a:r>
              <a:rPr lang="es-ES" altLang="es-ES" sz="2000" dirty="0" smtClean="0"/>
              <a:t> </a:t>
            </a:r>
            <a:r>
              <a:rPr lang="es-ES" altLang="es-ES" sz="1600" dirty="0" smtClean="0"/>
              <a:t>(controlar la aparición de factores de riesgo de conducta suicida. </a:t>
            </a:r>
            <a:r>
              <a:rPr lang="es-ES" altLang="es-ES" sz="1600" i="1" dirty="0" err="1" smtClean="0"/>
              <a:t>Precontacto</a:t>
            </a:r>
            <a:r>
              <a:rPr lang="es-ES" altLang="es-ES" sz="1600" dirty="0" smtClean="0"/>
              <a:t>)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  <a:defRPr/>
            </a:pPr>
            <a:r>
              <a:rPr lang="es-ES" altLang="es-ES" sz="2800" dirty="0" smtClean="0"/>
              <a:t>    . </a:t>
            </a:r>
            <a:r>
              <a:rPr lang="es-ES" altLang="es-ES" sz="1400" b="1" dirty="0" smtClean="0"/>
              <a:t>Equipo especialista  en conductas suicidas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Intervención, formación, investigación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Procesos selectivos. </a:t>
            </a:r>
          </a:p>
          <a:p>
            <a:pPr marL="608013" lvl="1" indent="-150813" eaLnBrk="1" hangingPunct="1">
              <a:lnSpc>
                <a:spcPct val="80000"/>
              </a:lnSpc>
              <a:spcAft>
                <a:spcPct val="50000"/>
              </a:spcAft>
              <a:buFontTx/>
              <a:buChar char="•"/>
              <a:defRPr/>
            </a:pPr>
            <a:r>
              <a:rPr lang="es-ES" altLang="es-ES" sz="1400" dirty="0" smtClean="0"/>
              <a:t>Divulgación</a:t>
            </a:r>
            <a:endParaRPr lang="es-ES" altLang="es-ES" sz="1800" dirty="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dirty="0" smtClean="0"/>
              <a:t> </a:t>
            </a:r>
            <a:r>
              <a:rPr lang="es-ES" altLang="es-ES" sz="2000" b="1" u="sng" dirty="0" smtClean="0">
                <a:solidFill>
                  <a:srgbClr val="800000"/>
                </a:solidFill>
              </a:rPr>
              <a:t>Prevención Secundaria</a:t>
            </a:r>
            <a:r>
              <a:rPr lang="es-ES" altLang="es-ES" sz="2000" dirty="0" smtClean="0"/>
              <a:t> </a:t>
            </a:r>
            <a:r>
              <a:rPr lang="es-ES" altLang="es-ES" sz="1600" dirty="0" smtClean="0"/>
              <a:t>(detección y evaluación del personal en situación de riesgo. </a:t>
            </a:r>
            <a:r>
              <a:rPr lang="es-ES" altLang="es-ES" sz="1600" i="1" dirty="0" smtClean="0"/>
              <a:t>Contacto</a:t>
            </a:r>
            <a:r>
              <a:rPr lang="es-ES" altLang="es-ES" sz="1600" dirty="0" smtClean="0"/>
              <a:t>).</a:t>
            </a:r>
            <a:r>
              <a:rPr lang="es-ES" altLang="es-ES" sz="2000" dirty="0" smtClean="0"/>
              <a:t> </a:t>
            </a:r>
          </a:p>
          <a:p>
            <a:pPr marL="447675" lvl="1" indent="93663" eaLnBrk="1" hangingPunct="1"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s-ES" altLang="es-ES" sz="1400" dirty="0" smtClean="0"/>
              <a:t> Evaluaciones Vigilancia Salud</a:t>
            </a:r>
            <a:endParaRPr lang="es-ES" altLang="es-ES" sz="2000" dirty="0" smtClean="0"/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b="1" dirty="0" smtClean="0"/>
              <a:t>Teléfono de Atención Psicológica (TAP)</a:t>
            </a:r>
          </a:p>
          <a:p>
            <a:pPr marL="608013" lvl="1" indent="-150813" eaLnBrk="1" hangingPunct="1">
              <a:lnSpc>
                <a:spcPct val="70000"/>
              </a:lnSpc>
              <a:spcAft>
                <a:spcPct val="50000"/>
              </a:spcAft>
              <a:buFontTx/>
              <a:buChar char="•"/>
              <a:defRPr/>
            </a:pPr>
            <a:r>
              <a:rPr lang="es-ES" altLang="es-ES" sz="1400" dirty="0" smtClean="0"/>
              <a:t>Intervención ante conductas de riesgo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u="sng" dirty="0" smtClean="0">
                <a:solidFill>
                  <a:srgbClr val="800000"/>
                </a:solidFill>
              </a:rPr>
              <a:t>Prevención Terciaria</a:t>
            </a:r>
            <a:r>
              <a:rPr lang="es-ES" altLang="es-ES" sz="2000" dirty="0" smtClean="0"/>
              <a:t> </a:t>
            </a:r>
            <a:r>
              <a:rPr lang="es-ES" altLang="es-ES" sz="1600" dirty="0" smtClean="0"/>
              <a:t>(medidas a adoptar cuando ya se ha producido la conducta </a:t>
            </a:r>
            <a:r>
              <a:rPr lang="es-ES" altLang="es-ES" sz="1600" dirty="0" err="1" smtClean="0"/>
              <a:t>autolítica</a:t>
            </a:r>
            <a:r>
              <a:rPr lang="es-ES" altLang="es-ES" sz="1600" dirty="0" smtClean="0"/>
              <a:t>. </a:t>
            </a:r>
            <a:r>
              <a:rPr lang="es-ES" altLang="es-ES" sz="1600" i="1" dirty="0" err="1" smtClean="0"/>
              <a:t>Postcontacto</a:t>
            </a:r>
            <a:r>
              <a:rPr lang="es-ES" altLang="es-ES" sz="1600" dirty="0" smtClean="0"/>
              <a:t>).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endParaRPr lang="es-ES" altLang="es-ES" sz="1600" dirty="0" smtClean="0"/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Atención y apoyo a familiares y compañeros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Autopsia psicológica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Valoración de impacto en unidad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Apoyo, orientación y seguimiento</a:t>
            </a:r>
          </a:p>
          <a:p>
            <a:pPr marL="608013" lvl="1" indent="-150813" eaLnBrk="1" hangingPunct="1">
              <a:lnSpc>
                <a:spcPct val="80000"/>
              </a:lnSpc>
              <a:buFontTx/>
              <a:buChar char="•"/>
              <a:defRPr/>
            </a:pPr>
            <a:r>
              <a:rPr lang="es-ES" altLang="es-ES" sz="1400" dirty="0" smtClean="0"/>
              <a:t>Intentos: atención al paciente y entrenamiento al grupo primario de apoyo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042988" y="116632"/>
            <a:ext cx="7993063" cy="476250"/>
          </a:xfrm>
          <a:prstGeom prst="rect">
            <a:avLst/>
          </a:prstGeom>
          <a:solidFill>
            <a:srgbClr val="EEEDCA"/>
          </a:solidFill>
          <a:ln>
            <a:noFill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800" b="1">
                <a:solidFill>
                  <a:srgbClr val="800000"/>
                </a:solidFill>
              </a:rPr>
              <a:t>PLAN PREVENTIVO DE ASISTENCIA PSICOLÓGICA (PPAP)</a:t>
            </a:r>
          </a:p>
        </p:txBody>
      </p:sp>
      <p:sp>
        <p:nvSpPr>
          <p:cNvPr id="2" name="Elipse 1"/>
          <p:cNvSpPr>
            <a:spLocks noChangeArrowheads="1"/>
          </p:cNvSpPr>
          <p:nvPr/>
        </p:nvSpPr>
        <p:spPr bwMode="auto">
          <a:xfrm>
            <a:off x="1042988" y="4005263"/>
            <a:ext cx="6049962" cy="404812"/>
          </a:xfrm>
          <a:prstGeom prst="ellipse">
            <a:avLst/>
          </a:prstGeom>
          <a:noFill/>
          <a:ln w="127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ES" altLang="es-ES"/>
          </a:p>
        </p:txBody>
      </p:sp>
      <p:sp>
        <p:nvSpPr>
          <p:cNvPr id="3" name="2 Rectángulo redondeado"/>
          <p:cNvSpPr/>
          <p:nvPr/>
        </p:nvSpPr>
        <p:spPr bwMode="auto">
          <a:xfrm>
            <a:off x="1366321" y="2204864"/>
            <a:ext cx="4213792" cy="370666"/>
          </a:xfrm>
          <a:prstGeom prst="round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anose="05000000000000000000" pitchFamily="2" charset="2"/>
              <a:buNone/>
              <a:tabLst/>
            </a:pPr>
            <a:endParaRPr kumimoji="0" lang="es-ES" sz="20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771775" y="1052513"/>
          <a:ext cx="4149725" cy="561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2" name="Acrobat Document" r:id="rId4" imgW="3962400" imgH="5657698" progId="AcroExch.Document.7">
                  <p:embed/>
                </p:oleObj>
              </mc:Choice>
              <mc:Fallback>
                <p:oleObj name="Acrobat Document" r:id="rId4" imgW="3962400" imgH="5657698" progId="AcroExch.Document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1052513"/>
                        <a:ext cx="4149725" cy="56181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outerShdw dist="107763" dir="2700000" algn="ctr" rotWithShape="0">
                          <a:srgbClr val="808080">
                            <a:alpha val="50000"/>
                          </a:srgbClr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187624" y="188640"/>
            <a:ext cx="7561336" cy="648816"/>
          </a:xfrm>
          <a:prstGeom prst="rect">
            <a:avLst/>
          </a:prstGeom>
          <a:solidFill>
            <a:srgbClr val="EEEDCA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Wingdings" panose="05000000000000000000" pitchFamily="2" charset="2"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b="1" dirty="0">
                <a:solidFill>
                  <a:srgbClr val="800000"/>
                </a:solidFill>
              </a:rPr>
              <a:t>TELÉFONO DE ATENCIÓN PSICOLÓGICA</a:t>
            </a:r>
            <a:r>
              <a:rPr lang="es-ES" altLang="es-ES" dirty="0"/>
              <a:t> </a:t>
            </a:r>
            <a:r>
              <a:rPr lang="es-ES" altLang="es-ES" dirty="0">
                <a:solidFill>
                  <a:srgbClr val="FF9900"/>
                </a:solidFill>
              </a:rPr>
              <a:t>(TAP)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71600" y="908720"/>
            <a:ext cx="3312368" cy="55092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b="1" kern="0" dirty="0">
              <a:solidFill>
                <a:srgbClr val="800000"/>
              </a:solidFill>
              <a:latin typeface="Comic Sans MS" panose="030F0702030302020204" pitchFamily="66" charset="0"/>
            </a:endParaRPr>
          </a:p>
          <a:p>
            <a:pPr algn="ctr">
              <a:spcAft>
                <a:spcPts val="0"/>
              </a:spcAft>
            </a:pPr>
            <a:endParaRPr lang="es-ES" b="1" kern="0" dirty="0" smtClean="0">
              <a:solidFill>
                <a:srgbClr val="800000"/>
              </a:solidFill>
              <a:latin typeface="Comic Sans MS" panose="030F0702030302020204" pitchFamily="66" charset="0"/>
            </a:endParaRPr>
          </a:p>
          <a:p>
            <a:pPr algn="ctr">
              <a:spcAft>
                <a:spcPts val="0"/>
              </a:spcAft>
            </a:pPr>
            <a:r>
              <a:rPr lang="es-ES" b="1" kern="0" dirty="0" smtClean="0">
                <a:solidFill>
                  <a:srgbClr val="800000"/>
                </a:solidFill>
                <a:latin typeface="Comic Sans MS" panose="030F0702030302020204" pitchFamily="66" charset="0"/>
              </a:rPr>
              <a:t>Teléfono </a:t>
            </a:r>
            <a:r>
              <a:rPr lang="es-ES" b="1" kern="0" dirty="0">
                <a:solidFill>
                  <a:srgbClr val="800000"/>
                </a:solidFill>
                <a:latin typeface="Comic Sans MS" panose="030F0702030302020204" pitchFamily="66" charset="0"/>
              </a:rPr>
              <a:t>de Atención Psicológica</a:t>
            </a:r>
          </a:p>
          <a:p>
            <a:pPr algn="ctr">
              <a:spcAft>
                <a:spcPts val="0"/>
              </a:spcAft>
            </a:pPr>
            <a:r>
              <a:rPr lang="es-ES" sz="1400" b="1" i="1" dirty="0">
                <a:solidFill>
                  <a:srgbClr val="8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SITUACIONES DE </a:t>
            </a:r>
            <a:r>
              <a:rPr lang="es-ES" sz="1400" b="1" i="1" dirty="0" smtClean="0">
                <a:solidFill>
                  <a:srgbClr val="800000"/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CRISIS</a:t>
            </a:r>
          </a:p>
          <a:p>
            <a:pPr algn="ctr">
              <a:spcAft>
                <a:spcPts val="0"/>
              </a:spcAft>
            </a:pPr>
            <a:endParaRPr lang="es-ES" sz="1400" b="1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1400" b="1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1400" b="1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T.A.P. </a:t>
            </a:r>
            <a:endParaRPr lang="es-E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3600" dirty="0">
                <a:solidFill>
                  <a:srgbClr val="0000FF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900.200.062</a:t>
            </a:r>
            <a:endParaRPr lang="es-E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sz="24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2400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1800" dirty="0" smtClean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s-ES" sz="18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16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Cuenta </a:t>
            </a:r>
            <a:r>
              <a:rPr lang="es-ES" sz="1600" b="1" dirty="0" smtClean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correo </a:t>
            </a:r>
            <a:r>
              <a:rPr lang="es-ES" sz="16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electrónico:</a:t>
            </a:r>
            <a:endParaRPr lang="es-ES" sz="16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12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ES" sz="3600" dirty="0"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1400" b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dg-psicologia-atencionpsicologica@guardiacivil.org</a:t>
            </a:r>
            <a:endParaRPr lang="es-ES" sz="1400" b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1400" b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1400" b="1" u="sng" dirty="0" smtClean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9698" name="Imagen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4" t="24117" r="24144" b="13860"/>
          <a:stretch>
            <a:fillRect/>
          </a:stretch>
        </p:blipFill>
        <p:spPr bwMode="auto">
          <a:xfrm>
            <a:off x="4932040" y="935353"/>
            <a:ext cx="3528392" cy="553997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07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07763" dir="18900000" algn="ctr" rotWithShape="0">
            <a:schemeClr val="bg2"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800000"/>
          </a:buClr>
          <a:buSzTx/>
          <a:buFont typeface="Wingdings" panose="05000000000000000000" pitchFamily="2" charset="2"/>
          <a:buNone/>
          <a:tabLst/>
          <a:defRPr kumimoji="0" lang="es-ES" altLang="es-ES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DDDDD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107763" dir="18900000" algn="ctr" rotWithShape="0">
            <a:schemeClr val="bg2">
              <a:alpha val="5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800000"/>
          </a:buClr>
          <a:buSzTx/>
          <a:buFont typeface="Wingdings" panose="05000000000000000000" pitchFamily="2" charset="2"/>
          <a:buNone/>
          <a:tabLst/>
          <a:defRPr kumimoji="0" lang="es-ES" altLang="es-ES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5571</TotalTime>
  <Words>826</Words>
  <Application>Microsoft Office PowerPoint</Application>
  <PresentationFormat>Presentación en pantalla (4:3)</PresentationFormat>
  <Paragraphs>233</Paragraphs>
  <Slides>24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Diseño predeterminado</vt:lpstr>
      <vt:lpstr>Acrobat Document</vt:lpstr>
      <vt:lpstr>Documento</vt:lpstr>
      <vt:lpstr>Hoja de cálculo</vt:lpstr>
      <vt:lpstr>PREVENCIÓN DE  CONDUCTAS SUICIDAS EN LA GUARDIA CIVIL  EL TELEFONO DE ATENCIÓN PSICOLÓGICA  (TAP)</vt:lpstr>
      <vt:lpstr>Presentación de PowerPoint</vt:lpstr>
      <vt:lpstr>Presentación de PowerPoint</vt:lpstr>
      <vt:lpstr>- I PLAN DE PREVENCIÓN: Marzo 2002- Marzo 2005  - II PLAN DE PREVENCIÓN (PPCS): Marzo 2005- Marzo     2010.  -  PLAN ACTUAL: Marzo 2010 - actualidad (PPAP)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D.G.G.C.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P15290B</dc:creator>
  <cp:lastModifiedBy>FATIMA MORENO</cp:lastModifiedBy>
  <cp:revision>286</cp:revision>
  <dcterms:created xsi:type="dcterms:W3CDTF">2017-03-13T09:47:00Z</dcterms:created>
  <dcterms:modified xsi:type="dcterms:W3CDTF">2022-09-18T16:50:59Z</dcterms:modified>
</cp:coreProperties>
</file>